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8" r:id="rId1"/>
  </p:sldMasterIdLst>
  <p:notesMasterIdLst>
    <p:notesMasterId r:id="rId53"/>
  </p:notesMasterIdLst>
  <p:handoutMasterIdLst>
    <p:handoutMasterId r:id="rId54"/>
  </p:handoutMasterIdLst>
  <p:sldIdLst>
    <p:sldId id="256" r:id="rId2"/>
    <p:sldId id="322" r:id="rId3"/>
    <p:sldId id="327" r:id="rId4"/>
    <p:sldId id="332" r:id="rId5"/>
    <p:sldId id="346" r:id="rId6"/>
    <p:sldId id="323" r:id="rId7"/>
    <p:sldId id="347" r:id="rId8"/>
    <p:sldId id="348" r:id="rId9"/>
    <p:sldId id="333" r:id="rId10"/>
    <p:sldId id="325" r:id="rId11"/>
    <p:sldId id="350" r:id="rId12"/>
    <p:sldId id="389" r:id="rId13"/>
    <p:sldId id="360" r:id="rId14"/>
    <p:sldId id="390" r:id="rId15"/>
    <p:sldId id="391" r:id="rId16"/>
    <p:sldId id="392" r:id="rId17"/>
    <p:sldId id="393" r:id="rId18"/>
    <p:sldId id="361" r:id="rId19"/>
    <p:sldId id="362" r:id="rId20"/>
    <p:sldId id="363" r:id="rId21"/>
    <p:sldId id="364" r:id="rId22"/>
    <p:sldId id="365" r:id="rId23"/>
    <p:sldId id="366" r:id="rId24"/>
    <p:sldId id="370" r:id="rId25"/>
    <p:sldId id="371" r:id="rId26"/>
    <p:sldId id="367" r:id="rId27"/>
    <p:sldId id="368" r:id="rId28"/>
    <p:sldId id="383" r:id="rId29"/>
    <p:sldId id="374" r:id="rId30"/>
    <p:sldId id="375" r:id="rId31"/>
    <p:sldId id="377" r:id="rId32"/>
    <p:sldId id="381" r:id="rId33"/>
    <p:sldId id="385" r:id="rId34"/>
    <p:sldId id="386" r:id="rId35"/>
    <p:sldId id="382" r:id="rId36"/>
    <p:sldId id="387" r:id="rId37"/>
    <p:sldId id="388" r:id="rId38"/>
    <p:sldId id="329" r:id="rId39"/>
    <p:sldId id="340" r:id="rId40"/>
    <p:sldId id="395" r:id="rId41"/>
    <p:sldId id="396" r:id="rId42"/>
    <p:sldId id="397" r:id="rId43"/>
    <p:sldId id="355" r:id="rId44"/>
    <p:sldId id="335" r:id="rId45"/>
    <p:sldId id="372" r:id="rId46"/>
    <p:sldId id="384" r:id="rId47"/>
    <p:sldId id="376" r:id="rId48"/>
    <p:sldId id="378" r:id="rId49"/>
    <p:sldId id="380" r:id="rId50"/>
    <p:sldId id="379" r:id="rId51"/>
    <p:sldId id="326" r:id="rId52"/>
  </p:sldIdLst>
  <p:sldSz cx="9144000" cy="6858000" type="screen4x3"/>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2208">
          <p15:clr>
            <a:srgbClr val="A4A3A4"/>
          </p15:clr>
        </p15:guide>
        <p15:guide id="4" pos="292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61" autoAdjust="0"/>
    <p:restoredTop sz="87909" autoAdjust="0"/>
  </p:normalViewPr>
  <p:slideViewPr>
    <p:cSldViewPr>
      <p:cViewPr varScale="1">
        <p:scale>
          <a:sx n="101" d="100"/>
          <a:sy n="101" d="100"/>
        </p:scale>
        <p:origin x="2298"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01" d="100"/>
          <a:sy n="101" d="100"/>
        </p:scale>
        <p:origin x="-2568" y="-90"/>
      </p:cViewPr>
      <p:guideLst>
        <p:guide orient="horz" pos="2880"/>
        <p:guide pos="2160"/>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5265809" y="0"/>
            <a:ext cx="4028440" cy="350520"/>
          </a:xfrm>
          <a:prstGeom prst="rect">
            <a:avLst/>
          </a:prstGeom>
        </p:spPr>
        <p:txBody>
          <a:bodyPr vert="horz" lIns="93177" tIns="46589" rIns="93177" bIns="46589" rtlCol="0"/>
          <a:lstStyle>
            <a:lvl1pPr algn="r">
              <a:defRPr sz="1200"/>
            </a:lvl1pPr>
          </a:lstStyle>
          <a:p>
            <a:fld id="{7F91353E-BDA9-45C4-AD4E-FEB1A13FAB1F}" type="datetimeFigureOut">
              <a:rPr lang="en-US" smtClean="0"/>
              <a:pPr/>
              <a:t>2015-10-14</a:t>
            </a:fld>
            <a:endParaRPr lang="en-US"/>
          </a:p>
        </p:txBody>
      </p:sp>
      <p:sp>
        <p:nvSpPr>
          <p:cNvPr id="4" name="Footer Placeholder 3"/>
          <p:cNvSpPr>
            <a:spLocks noGrp="1"/>
          </p:cNvSpPr>
          <p:nvPr>
            <p:ph type="ftr" sz="quarter" idx="2"/>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5265809" y="6658664"/>
            <a:ext cx="4028440" cy="350520"/>
          </a:xfrm>
          <a:prstGeom prst="rect">
            <a:avLst/>
          </a:prstGeom>
        </p:spPr>
        <p:txBody>
          <a:bodyPr vert="horz" lIns="93177" tIns="46589" rIns="93177" bIns="46589" rtlCol="0" anchor="b"/>
          <a:lstStyle>
            <a:lvl1pPr algn="r">
              <a:defRPr sz="1200"/>
            </a:lvl1pPr>
          </a:lstStyle>
          <a:p>
            <a:fld id="{3ED7B55E-6C8F-4F31-B315-8DBB677ADC51}" type="slidenum">
              <a:rPr lang="en-US" smtClean="0"/>
              <a:pPr/>
              <a:t>‹#›</a:t>
            </a:fld>
            <a:endParaRPr lang="en-US"/>
          </a:p>
        </p:txBody>
      </p:sp>
    </p:spTree>
    <p:extLst>
      <p:ext uri="{BB962C8B-B14F-4D97-AF65-F5344CB8AC3E}">
        <p14:creationId xmlns:p14="http://schemas.microsoft.com/office/powerpoint/2010/main" val="3696597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0"/>
            <a:ext cx="4028440" cy="350520"/>
          </a:xfrm>
          <a:prstGeom prst="rect">
            <a:avLst/>
          </a:prstGeom>
        </p:spPr>
        <p:txBody>
          <a:bodyPr vert="horz" lIns="93177" tIns="46589" rIns="93177" bIns="46589" rtlCol="0"/>
          <a:lstStyle>
            <a:lvl1pPr algn="r">
              <a:defRPr sz="1200"/>
            </a:lvl1pPr>
          </a:lstStyle>
          <a:p>
            <a:fld id="{E2D304CF-B90C-4578-BBFF-02959EEECEA3}" type="datetimeFigureOut">
              <a:rPr lang="en-US" smtClean="0"/>
              <a:pPr/>
              <a:t>2015-10-14</a:t>
            </a:fld>
            <a:endParaRPr lang="en-US"/>
          </a:p>
        </p:txBody>
      </p:sp>
      <p:sp>
        <p:nvSpPr>
          <p:cNvPr id="4" name="Slide Image Placeholder 3"/>
          <p:cNvSpPr>
            <a:spLocks noGrp="1" noRot="1" noChangeAspect="1"/>
          </p:cNvSpPr>
          <p:nvPr>
            <p:ph type="sldImg" idx="2"/>
          </p:nvPr>
        </p:nvSpPr>
        <p:spPr>
          <a:xfrm>
            <a:off x="2895600" y="525463"/>
            <a:ext cx="3505200" cy="2628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29940"/>
            <a:ext cx="7437120" cy="3154680"/>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0520"/>
          </a:xfrm>
          <a:prstGeom prst="rect">
            <a:avLst/>
          </a:prstGeom>
        </p:spPr>
        <p:txBody>
          <a:bodyPr vert="horz" lIns="93177" tIns="46589" rIns="93177" bIns="46589" rtlCol="0" anchor="b"/>
          <a:lstStyle>
            <a:lvl1pPr algn="r">
              <a:defRPr sz="1200"/>
            </a:lvl1pPr>
          </a:lstStyle>
          <a:p>
            <a:fld id="{BF235529-9E21-485D-85D0-B510246CE809}" type="slidenum">
              <a:rPr lang="en-US" smtClean="0"/>
              <a:pPr/>
              <a:t>‹#›</a:t>
            </a:fld>
            <a:endParaRPr lang="en-US"/>
          </a:p>
        </p:txBody>
      </p:sp>
    </p:spTree>
    <p:extLst>
      <p:ext uri="{BB962C8B-B14F-4D97-AF65-F5344CB8AC3E}">
        <p14:creationId xmlns:p14="http://schemas.microsoft.com/office/powerpoint/2010/main" val="1951250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a:t>
            </a:fld>
            <a:endParaRPr lang="en-US"/>
          </a:p>
        </p:txBody>
      </p:sp>
    </p:spTree>
    <p:extLst>
      <p:ext uri="{BB962C8B-B14F-4D97-AF65-F5344CB8AC3E}">
        <p14:creationId xmlns:p14="http://schemas.microsoft.com/office/powerpoint/2010/main" val="2766194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F235529-9E21-485D-85D0-B510246CE809}" type="slidenum">
              <a:rPr lang="en-US" smtClean="0"/>
              <a:pPr/>
              <a:t>13</a:t>
            </a:fld>
            <a:endParaRPr lang="en-US"/>
          </a:p>
        </p:txBody>
      </p:sp>
    </p:spTree>
    <p:extLst>
      <p:ext uri="{BB962C8B-B14F-4D97-AF65-F5344CB8AC3E}">
        <p14:creationId xmlns:p14="http://schemas.microsoft.com/office/powerpoint/2010/main" val="2788276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14</a:t>
            </a:fld>
            <a:endParaRPr lang="en-US"/>
          </a:p>
        </p:txBody>
      </p:sp>
    </p:spTree>
    <p:extLst>
      <p:ext uri="{BB962C8B-B14F-4D97-AF65-F5344CB8AC3E}">
        <p14:creationId xmlns:p14="http://schemas.microsoft.com/office/powerpoint/2010/main" val="2712268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15</a:t>
            </a:fld>
            <a:endParaRPr lang="en-US"/>
          </a:p>
        </p:txBody>
      </p:sp>
    </p:spTree>
    <p:extLst>
      <p:ext uri="{BB962C8B-B14F-4D97-AF65-F5344CB8AC3E}">
        <p14:creationId xmlns:p14="http://schemas.microsoft.com/office/powerpoint/2010/main" val="2689749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16</a:t>
            </a:fld>
            <a:endParaRPr lang="en-US"/>
          </a:p>
        </p:txBody>
      </p:sp>
    </p:spTree>
    <p:extLst>
      <p:ext uri="{BB962C8B-B14F-4D97-AF65-F5344CB8AC3E}">
        <p14:creationId xmlns:p14="http://schemas.microsoft.com/office/powerpoint/2010/main" val="3348933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17</a:t>
            </a:fld>
            <a:endParaRPr lang="en-US"/>
          </a:p>
        </p:txBody>
      </p:sp>
    </p:spTree>
    <p:extLst>
      <p:ext uri="{BB962C8B-B14F-4D97-AF65-F5344CB8AC3E}">
        <p14:creationId xmlns:p14="http://schemas.microsoft.com/office/powerpoint/2010/main" val="4235409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 line indicating period</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19</a:t>
            </a:fld>
            <a:endParaRPr lang="en-US"/>
          </a:p>
        </p:txBody>
      </p:sp>
    </p:spTree>
    <p:extLst>
      <p:ext uri="{BB962C8B-B14F-4D97-AF65-F5344CB8AC3E}">
        <p14:creationId xmlns:p14="http://schemas.microsoft.com/office/powerpoint/2010/main" val="27744070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mention tipping</a:t>
            </a:r>
            <a:r>
              <a:rPr lang="en-US" baseline="0" dirty="0" smtClean="0"/>
              <a:t> point and having a margin around it </a:t>
            </a:r>
          </a:p>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22</a:t>
            </a:fld>
            <a:endParaRPr lang="en-US"/>
          </a:p>
        </p:txBody>
      </p:sp>
    </p:spTree>
    <p:extLst>
      <p:ext uri="{BB962C8B-B14F-4D97-AF65-F5344CB8AC3E}">
        <p14:creationId xmlns:p14="http://schemas.microsoft.com/office/powerpoint/2010/main" val="677231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Specifically mention way up front that it’s periodic/cyclic</a:t>
            </a:r>
            <a:r>
              <a:rPr lang="en-US" baseline="0" dirty="0" smtClean="0"/>
              <a:t> in TDMA ROUNDS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23</a:t>
            </a:fld>
            <a:endParaRPr lang="en-US"/>
          </a:p>
        </p:txBody>
      </p:sp>
    </p:spTree>
    <p:extLst>
      <p:ext uri="{BB962C8B-B14F-4D97-AF65-F5344CB8AC3E}">
        <p14:creationId xmlns:p14="http://schemas.microsoft.com/office/powerpoint/2010/main" val="2739489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Without using a detailed model of TDMA we can get valid analysis</a:t>
            </a:r>
            <a:r>
              <a:rPr lang="en-US" baseline="0" dirty="0" smtClean="0"/>
              <a:t> results</a:t>
            </a:r>
          </a:p>
          <a:p>
            <a:endParaRPr lang="en-US" baseline="0" dirty="0" smtClean="0"/>
          </a:p>
          <a:p>
            <a:r>
              <a:rPr lang="en-US" baseline="0" dirty="0" smtClean="0"/>
              <a:t>Explain based on shared bandwidth</a:t>
            </a:r>
            <a:endParaRPr lang="en-US" dirty="0" smtClean="0"/>
          </a:p>
        </p:txBody>
      </p:sp>
      <p:sp>
        <p:nvSpPr>
          <p:cNvPr id="4" name="Slide Number Placeholder 3"/>
          <p:cNvSpPr>
            <a:spLocks noGrp="1"/>
          </p:cNvSpPr>
          <p:nvPr>
            <p:ph type="sldNum" sz="quarter" idx="10"/>
          </p:nvPr>
        </p:nvSpPr>
        <p:spPr/>
        <p:txBody>
          <a:bodyPr/>
          <a:lstStyle/>
          <a:p>
            <a:fld id="{BF235529-9E21-485D-85D0-B510246CE809}" type="slidenum">
              <a:rPr lang="en-US" smtClean="0"/>
              <a:pPr/>
              <a:t>24</a:t>
            </a:fld>
            <a:endParaRPr lang="en-US"/>
          </a:p>
        </p:txBody>
      </p:sp>
    </p:spTree>
    <p:extLst>
      <p:ext uri="{BB962C8B-B14F-4D97-AF65-F5344CB8AC3E}">
        <p14:creationId xmlns:p14="http://schemas.microsoft.com/office/powerpoint/2010/main" val="981177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Making the assumption/point works because we can add/subtract linearly</a:t>
            </a:r>
          </a:p>
          <a:p>
            <a:endParaRPr lang="en-US" baseline="0" dirty="0" smtClean="0"/>
          </a:p>
          <a:p>
            <a:r>
              <a:rPr lang="en-US" baseline="0" dirty="0" smtClean="0"/>
              <a:t>Mention TC/</a:t>
            </a:r>
            <a:r>
              <a:rPr lang="en-US" baseline="0" dirty="0" err="1" smtClean="0"/>
              <a:t>dscp</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26</a:t>
            </a:fld>
            <a:endParaRPr lang="en-US"/>
          </a:p>
        </p:txBody>
      </p:sp>
    </p:spTree>
    <p:extLst>
      <p:ext uri="{BB962C8B-B14F-4D97-AF65-F5344CB8AC3E}">
        <p14:creationId xmlns:p14="http://schemas.microsoft.com/office/powerpoint/2010/main" val="3963887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a:t>
            </a:fld>
            <a:endParaRPr lang="en-US"/>
          </a:p>
        </p:txBody>
      </p:sp>
    </p:spTree>
    <p:extLst>
      <p:ext uri="{BB962C8B-B14F-4D97-AF65-F5344CB8AC3E}">
        <p14:creationId xmlns:p14="http://schemas.microsoft.com/office/powerpoint/2010/main" val="9056833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WHY? : want to analyze networks which have variable delays</a:t>
            </a:r>
          </a:p>
          <a:p>
            <a:r>
              <a:rPr lang="en-US" dirty="0" smtClean="0"/>
              <a:t>Linear continuous delay function</a:t>
            </a:r>
          </a:p>
          <a:p>
            <a:r>
              <a:rPr lang="en-US" dirty="0" smtClean="0"/>
              <a:t>Just mention talk</a:t>
            </a:r>
            <a:r>
              <a:rPr lang="en-US" baseline="0" dirty="0" smtClean="0"/>
              <a:t> here about the periodicity and the requirement that the delay profile be periodic</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27</a:t>
            </a:fld>
            <a:endParaRPr lang="en-US"/>
          </a:p>
        </p:txBody>
      </p:sp>
    </p:spTree>
    <p:extLst>
      <p:ext uri="{BB962C8B-B14F-4D97-AF65-F5344CB8AC3E}">
        <p14:creationId xmlns:p14="http://schemas.microsoft.com/office/powerpoint/2010/main" val="282659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that this</a:t>
            </a:r>
            <a:r>
              <a:rPr lang="en-US" baseline="0" dirty="0" smtClean="0"/>
              <a:t> is mostly relevant to wired networks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28</a:t>
            </a:fld>
            <a:endParaRPr lang="en-US"/>
          </a:p>
        </p:txBody>
      </p:sp>
    </p:spTree>
    <p:extLst>
      <p:ext uri="{BB962C8B-B14F-4D97-AF65-F5344CB8AC3E}">
        <p14:creationId xmlns:p14="http://schemas.microsoft.com/office/powerpoint/2010/main" val="4236866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Mention that we</a:t>
            </a:r>
            <a:r>
              <a:rPr lang="en-US" baseline="0" dirty="0" smtClean="0"/>
              <a:t> can handle whether the system supports multicast or not</a:t>
            </a:r>
          </a:p>
        </p:txBody>
      </p:sp>
      <p:sp>
        <p:nvSpPr>
          <p:cNvPr id="4" name="Slide Number Placeholder 3"/>
          <p:cNvSpPr>
            <a:spLocks noGrp="1"/>
          </p:cNvSpPr>
          <p:nvPr>
            <p:ph type="sldNum" sz="quarter" idx="10"/>
          </p:nvPr>
        </p:nvSpPr>
        <p:spPr/>
        <p:txBody>
          <a:bodyPr/>
          <a:lstStyle/>
          <a:p>
            <a:fld id="{BF235529-9E21-485D-85D0-B510246CE809}" type="slidenum">
              <a:rPr lang="en-US" smtClean="0"/>
              <a:pPr/>
              <a:t>29</a:t>
            </a:fld>
            <a:endParaRPr lang="en-US"/>
          </a:p>
        </p:txBody>
      </p:sp>
    </p:spTree>
    <p:extLst>
      <p:ext uri="{BB962C8B-B14F-4D97-AF65-F5344CB8AC3E}">
        <p14:creationId xmlns:p14="http://schemas.microsoft.com/office/powerpoint/2010/main" val="1502909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30</a:t>
            </a:fld>
            <a:endParaRPr lang="en-US"/>
          </a:p>
        </p:txBody>
      </p:sp>
    </p:spTree>
    <p:extLst>
      <p:ext uri="{BB962C8B-B14F-4D97-AF65-F5344CB8AC3E}">
        <p14:creationId xmlns:p14="http://schemas.microsoft.com/office/powerpoint/2010/main" val="29841598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application? </a:t>
            </a:r>
            <a:r>
              <a:rPr lang="en-US" smtClean="0"/>
              <a:t>Deployment?</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32</a:t>
            </a:fld>
            <a:endParaRPr lang="en-US"/>
          </a:p>
        </p:txBody>
      </p:sp>
    </p:spTree>
    <p:extLst>
      <p:ext uri="{BB962C8B-B14F-4D97-AF65-F5344CB8AC3E}">
        <p14:creationId xmlns:p14="http://schemas.microsoft.com/office/powerpoint/2010/main" val="2657794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35</a:t>
            </a:fld>
            <a:endParaRPr lang="en-US"/>
          </a:p>
        </p:txBody>
      </p:sp>
    </p:spTree>
    <p:extLst>
      <p:ext uri="{BB962C8B-B14F-4D97-AF65-F5344CB8AC3E}">
        <p14:creationId xmlns:p14="http://schemas.microsoft.com/office/powerpoint/2010/main" val="1646425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36</a:t>
            </a:fld>
            <a:endParaRPr lang="en-US"/>
          </a:p>
        </p:txBody>
      </p:sp>
    </p:spTree>
    <p:extLst>
      <p:ext uri="{BB962C8B-B14F-4D97-AF65-F5344CB8AC3E}">
        <p14:creationId xmlns:p14="http://schemas.microsoft.com/office/powerpoint/2010/main" val="38045778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45</a:t>
            </a:fld>
            <a:endParaRPr lang="en-US"/>
          </a:p>
        </p:txBody>
      </p:sp>
    </p:spTree>
    <p:extLst>
      <p:ext uri="{BB962C8B-B14F-4D97-AF65-F5344CB8AC3E}">
        <p14:creationId xmlns:p14="http://schemas.microsoft.com/office/powerpoint/2010/main" val="1278124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Keep as backup slide</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46</a:t>
            </a:fld>
            <a:endParaRPr lang="en-US"/>
          </a:p>
        </p:txBody>
      </p:sp>
    </p:spTree>
    <p:extLst>
      <p:ext uri="{BB962C8B-B14F-4D97-AF65-F5344CB8AC3E}">
        <p14:creationId xmlns:p14="http://schemas.microsoft.com/office/powerpoint/2010/main" val="36572345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component-based applications (shades of blue) split across 4 nodes in a cluster </a:t>
            </a:r>
          </a:p>
          <a:p>
            <a:endParaRPr lang="en-US" dirty="0" smtClean="0"/>
          </a:p>
          <a:p>
            <a:r>
              <a:rPr lang="en-US" dirty="0" smtClean="0"/>
              <a:t>Apps communicate with each other</a:t>
            </a:r>
          </a:p>
          <a:p>
            <a:endParaRPr lang="en-US" dirty="0" smtClean="0"/>
          </a:p>
          <a:p>
            <a:r>
              <a:rPr lang="en-US" dirty="0" smtClean="0"/>
              <a:t>All port traffic flows on the network</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49</a:t>
            </a:fld>
            <a:endParaRPr lang="en-US"/>
          </a:p>
        </p:txBody>
      </p:sp>
    </p:spTree>
    <p:extLst>
      <p:ext uri="{BB962C8B-B14F-4D97-AF65-F5344CB8AC3E}">
        <p14:creationId xmlns:p14="http://schemas.microsoft.com/office/powerpoint/2010/main" val="594800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Capacity; what exactly is </a:t>
            </a:r>
            <a:r>
              <a:rPr lang="en-US" dirty="0" err="1" smtClean="0"/>
              <a:t>bw</a:t>
            </a:r>
            <a:r>
              <a:rPr lang="en-US" dirty="0" smtClean="0"/>
              <a:t>/latency,</a:t>
            </a:r>
            <a:r>
              <a:rPr lang="en-US" baseline="0" dirty="0" smtClean="0"/>
              <a:t>   bit/s over averaging interval</a:t>
            </a:r>
          </a:p>
          <a:p>
            <a:endParaRPr lang="en-US" baseline="0" dirty="0" smtClean="0"/>
          </a:p>
          <a:p>
            <a:r>
              <a:rPr lang="en-US" baseline="0" dirty="0" smtClean="0"/>
              <a:t>Define what we mean by applications : mention that we’re looking at application platforms, want to run wide variety of applications on the platform, need to make sure they will work on the platform</a:t>
            </a:r>
          </a:p>
          <a:p>
            <a:endParaRPr lang="en-US" baseline="0" dirty="0" smtClean="0"/>
          </a:p>
          <a:p>
            <a:r>
              <a:rPr lang="en-US" baseline="0" dirty="0" smtClean="0"/>
              <a:t>Make sure to keep distinction between network/system/application</a:t>
            </a:r>
            <a:endParaRPr lang="en-US" dirty="0" smtClean="0"/>
          </a:p>
          <a:p>
            <a:endParaRPr lang="en-US" dirty="0" smtClean="0"/>
          </a:p>
          <a:p>
            <a:endParaRPr lang="en-US" dirty="0" smtClean="0"/>
          </a:p>
          <a:p>
            <a:r>
              <a:rPr lang="en-US" dirty="0" smtClean="0"/>
              <a:t>Mention </a:t>
            </a:r>
            <a:r>
              <a:rPr lang="en-US" dirty="0" err="1" smtClean="0"/>
              <a:t>IoT</a:t>
            </a:r>
            <a:r>
              <a:rPr lang="en-US" baseline="0" dirty="0" smtClean="0"/>
              <a:t> thingies; focus on satellites because of challenging features</a:t>
            </a:r>
          </a:p>
          <a:p>
            <a:endParaRPr lang="en-US" baseline="0" dirty="0" smtClean="0"/>
          </a:p>
          <a:p>
            <a:r>
              <a:rPr lang="en-US" baseline="0" dirty="0" smtClean="0"/>
              <a:t>Mention why this is a special class inside of CPS: </a:t>
            </a:r>
          </a:p>
          <a:p>
            <a:pPr marL="174708" indent="-174708">
              <a:buFont typeface="Arial" panose="020B0604020202020204" pitchFamily="34" charset="0"/>
              <a:buChar char="•"/>
            </a:pPr>
            <a:r>
              <a:rPr lang="en-US" baseline="0" dirty="0" smtClean="0"/>
              <a:t>managed remotely,</a:t>
            </a:r>
          </a:p>
          <a:p>
            <a:pPr marL="174708" indent="-174708">
              <a:buFont typeface="Arial" panose="020B0604020202020204" pitchFamily="34" charset="0"/>
              <a:buChar char="•"/>
            </a:pPr>
            <a:r>
              <a:rPr lang="en-US" baseline="0" dirty="0" smtClean="0"/>
              <a:t>costly to operate, </a:t>
            </a:r>
          </a:p>
          <a:p>
            <a:pPr marL="174708" indent="-174708">
              <a:buFont typeface="Arial" panose="020B0604020202020204" pitchFamily="34" charset="0"/>
              <a:buChar char="•"/>
            </a:pPr>
            <a:r>
              <a:rPr lang="en-US" baseline="0" dirty="0" smtClean="0"/>
              <a:t>need assurances (difficult to replace/repair)</a:t>
            </a:r>
          </a:p>
          <a:p>
            <a:pPr marL="174708" indent="-174708">
              <a:buFont typeface="Arial" charset="0"/>
              <a:buChar char="•"/>
            </a:pPr>
            <a:r>
              <a:rPr lang="en-US" baseline="0" dirty="0" smtClean="0"/>
              <a:t>Not a general purpose system/application</a:t>
            </a:r>
          </a:p>
        </p:txBody>
      </p:sp>
      <p:sp>
        <p:nvSpPr>
          <p:cNvPr id="4" name="Slide Number Placeholder 3"/>
          <p:cNvSpPr>
            <a:spLocks noGrp="1"/>
          </p:cNvSpPr>
          <p:nvPr>
            <p:ph type="sldNum" sz="quarter" idx="10"/>
          </p:nvPr>
        </p:nvSpPr>
        <p:spPr/>
        <p:txBody>
          <a:bodyPr/>
          <a:lstStyle/>
          <a:p>
            <a:fld id="{BF235529-9E21-485D-85D0-B510246CE809}" type="slidenum">
              <a:rPr lang="en-US" smtClean="0"/>
              <a:pPr/>
              <a:t>3</a:t>
            </a:fld>
            <a:endParaRPr lang="en-US"/>
          </a:p>
        </p:txBody>
      </p:sp>
    </p:spTree>
    <p:extLst>
      <p:ext uri="{BB962C8B-B14F-4D97-AF65-F5344CB8AC3E}">
        <p14:creationId xmlns:p14="http://schemas.microsoft.com/office/powerpoint/2010/main" val="1238264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Don’t get into depth about CPN or anything</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50</a:t>
            </a:fld>
            <a:endParaRPr lang="en-US"/>
          </a:p>
        </p:txBody>
      </p:sp>
    </p:spTree>
    <p:extLst>
      <p:ext uri="{BB962C8B-B14F-4D97-AF65-F5344CB8AC3E}">
        <p14:creationId xmlns:p14="http://schemas.microsoft.com/office/powerpoint/2010/main" val="42623490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Since/if we know expected behavior, we can detect deviations from</a:t>
            </a:r>
            <a:r>
              <a:rPr lang="en-US" baseline="0" dirty="0" smtClean="0"/>
              <a:t> expected behavior;</a:t>
            </a:r>
          </a:p>
          <a:p>
            <a:endParaRPr lang="en-US" baseline="0" dirty="0" smtClean="0"/>
          </a:p>
          <a:p>
            <a:r>
              <a:rPr lang="en-US" baseline="0" dirty="0" smtClean="0"/>
              <a:t>This is a </a:t>
            </a:r>
            <a:r>
              <a:rPr lang="en-US" b="1" baseline="0" dirty="0" smtClean="0"/>
              <a:t>managed</a:t>
            </a:r>
            <a:r>
              <a:rPr lang="en-US" b="0" baseline="0" dirty="0" smtClean="0"/>
              <a:t> system, we have full control over the layers in every node, but not over the applications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51</a:t>
            </a:fld>
            <a:endParaRPr lang="en-US"/>
          </a:p>
        </p:txBody>
      </p:sp>
    </p:spTree>
    <p:extLst>
      <p:ext uri="{BB962C8B-B14F-4D97-AF65-F5344CB8AC3E}">
        <p14:creationId xmlns:p14="http://schemas.microsoft.com/office/powerpoint/2010/main" val="772289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aseline="0" dirty="0" smtClean="0"/>
              <a:t>Mention specific accuracy issue (mention why the built </a:t>
            </a:r>
            <a:r>
              <a:rPr lang="en-US" baseline="0" dirty="0" err="1" smtClean="0"/>
              <a:t>emulab</a:t>
            </a:r>
            <a:r>
              <a:rPr lang="en-US" baseline="0" dirty="0" smtClean="0"/>
              <a:t>)</a:t>
            </a:r>
          </a:p>
          <a:p>
            <a:endParaRPr lang="en-US" baseline="0" dirty="0" smtClean="0"/>
          </a:p>
          <a:p>
            <a:r>
              <a:rPr lang="en-US" baseline="0" dirty="0" smtClean="0"/>
              <a:t>Don’t model channel interference : need to state this</a:t>
            </a:r>
          </a:p>
          <a:p>
            <a:endParaRPr lang="en-US" baseline="0" dirty="0" smtClean="0"/>
          </a:p>
          <a:p>
            <a:r>
              <a:rPr lang="en-US" baseline="0" dirty="0" smtClean="0"/>
              <a:t>Mention </a:t>
            </a:r>
            <a:r>
              <a:rPr lang="en-US" baseline="0" dirty="0" err="1" smtClean="0"/>
              <a:t>emulab</a:t>
            </a:r>
            <a:r>
              <a:rPr lang="en-US" baseline="0" dirty="0" smtClean="0"/>
              <a:t> when talking about emulation</a:t>
            </a:r>
          </a:p>
          <a:p>
            <a:endParaRPr lang="en-US" baseline="0" dirty="0" smtClean="0"/>
          </a:p>
          <a:p>
            <a:r>
              <a:rPr lang="en-US" baseline="0" dirty="0" smtClean="0"/>
              <a:t>Wireless emulation possibly difficult, not possible with many widely-used tools</a:t>
            </a:r>
          </a:p>
          <a:p>
            <a:pPr marL="174708" indent="-174708">
              <a:buFontTx/>
              <a:buChar char="-"/>
            </a:pPr>
            <a:r>
              <a:rPr lang="en-US" baseline="0" dirty="0" smtClean="0"/>
              <a:t>Some labs do</a:t>
            </a:r>
          </a:p>
          <a:p>
            <a:endParaRPr lang="en-US" dirty="0" smtClean="0"/>
          </a:p>
          <a:p>
            <a:r>
              <a:rPr lang="en-US" dirty="0" smtClean="0"/>
              <a:t>Open Systems Interconnection Model (OSI):</a:t>
            </a:r>
          </a:p>
          <a:p>
            <a:pPr marL="232943" indent="-232943">
              <a:buAutoNum type="arabicPeriod"/>
            </a:pPr>
            <a:r>
              <a:rPr lang="en-US" dirty="0" smtClean="0"/>
              <a:t>Physical (DSL, USB)</a:t>
            </a:r>
          </a:p>
          <a:p>
            <a:pPr marL="698830" lvl="1" indent="-232943">
              <a:buAutoNum type="arabicPeriod"/>
            </a:pPr>
            <a:r>
              <a:rPr lang="en-US" dirty="0" smtClean="0"/>
              <a:t>Electrical and physical specs</a:t>
            </a:r>
          </a:p>
          <a:p>
            <a:pPr marL="232943" indent="-232943">
              <a:buAutoNum type="arabicPeriod"/>
            </a:pPr>
            <a:r>
              <a:rPr lang="en-US" dirty="0" smtClean="0"/>
              <a:t>Data Link (PPP, IEEE 802.2)</a:t>
            </a:r>
          </a:p>
          <a:p>
            <a:pPr marL="698830" lvl="1" indent="-232943">
              <a:buAutoNum type="arabicPeriod"/>
            </a:pPr>
            <a:r>
              <a:rPr lang="en-US" dirty="0" smtClean="0"/>
              <a:t>Node to Node</a:t>
            </a:r>
          </a:p>
          <a:p>
            <a:pPr marL="698830" lvl="1" indent="-232943">
              <a:buAutoNum type="arabicPeriod"/>
            </a:pPr>
            <a:r>
              <a:rPr lang="en-US" dirty="0" smtClean="0"/>
              <a:t>MAC</a:t>
            </a:r>
          </a:p>
          <a:p>
            <a:pPr marL="698830" lvl="1" indent="-232943">
              <a:buAutoNum type="arabicPeriod"/>
            </a:pPr>
            <a:r>
              <a:rPr lang="en-US" dirty="0" smtClean="0"/>
              <a:t>Physical error detection</a:t>
            </a:r>
          </a:p>
          <a:p>
            <a:pPr marL="232943" indent="-232943">
              <a:buAutoNum type="arabicPeriod"/>
            </a:pPr>
            <a:r>
              <a:rPr lang="en-US" dirty="0" smtClean="0"/>
              <a:t>Network (IPv4/6)</a:t>
            </a:r>
          </a:p>
          <a:p>
            <a:pPr marL="698830" lvl="1" indent="-232943">
              <a:buAutoNum type="arabicPeriod"/>
            </a:pPr>
            <a:r>
              <a:rPr lang="en-US" dirty="0" smtClean="0"/>
              <a:t>Routing</a:t>
            </a:r>
          </a:p>
          <a:p>
            <a:pPr marL="698830" lvl="1" indent="-232943">
              <a:buAutoNum type="arabicPeriod"/>
            </a:pPr>
            <a:r>
              <a:rPr lang="en-US" dirty="0" smtClean="0"/>
              <a:t>fragmentation</a:t>
            </a:r>
          </a:p>
          <a:p>
            <a:pPr marL="232943" indent="-232943">
              <a:buAutoNum type="arabicPeriod"/>
            </a:pPr>
            <a:r>
              <a:rPr lang="en-US" dirty="0" smtClean="0"/>
              <a:t>Transport (TCP,UDP)</a:t>
            </a:r>
          </a:p>
          <a:p>
            <a:pPr marL="698830" lvl="1" indent="-232943">
              <a:buAutoNum type="arabicPeriod"/>
            </a:pPr>
            <a:r>
              <a:rPr lang="en-US" dirty="0" smtClean="0"/>
              <a:t>reliability</a:t>
            </a:r>
          </a:p>
          <a:p>
            <a:pPr marL="232943" indent="-232943">
              <a:buAutoNum type="arabicPeriod"/>
            </a:pPr>
            <a:r>
              <a:rPr lang="en-US" dirty="0" smtClean="0"/>
              <a:t>Session (RPC)</a:t>
            </a:r>
          </a:p>
          <a:p>
            <a:pPr marL="232943" indent="-232943">
              <a:buAutoNum type="arabicPeriod"/>
            </a:pPr>
            <a:r>
              <a:rPr lang="en-US" dirty="0" smtClean="0"/>
              <a:t>Presentation (ASCII, JPEG)</a:t>
            </a:r>
          </a:p>
          <a:p>
            <a:pPr marL="232943" indent="-232943">
              <a:buAutoNum type="arabicPeriod"/>
            </a:pPr>
            <a:r>
              <a:rPr lang="en-US" dirty="0" smtClean="0"/>
              <a:t>Application (HTTP,FTP)</a:t>
            </a:r>
          </a:p>
          <a:p>
            <a:endParaRPr lang="en-US" dirty="0" smtClean="0"/>
          </a:p>
          <a:p>
            <a:r>
              <a:rPr lang="en-US" dirty="0" smtClean="0"/>
              <a:t>-----</a:t>
            </a:r>
          </a:p>
          <a:p>
            <a:r>
              <a:rPr lang="en-US" dirty="0" smtClean="0"/>
              <a:t>Capturing system behavior from simulation/emulation is difficult: worst-case or edge-case behavior may not be represented</a:t>
            </a:r>
          </a:p>
        </p:txBody>
      </p:sp>
      <p:sp>
        <p:nvSpPr>
          <p:cNvPr id="4" name="Slide Number Placeholder 3"/>
          <p:cNvSpPr>
            <a:spLocks noGrp="1"/>
          </p:cNvSpPr>
          <p:nvPr>
            <p:ph type="sldNum" sz="quarter" idx="10"/>
          </p:nvPr>
        </p:nvSpPr>
        <p:spPr/>
        <p:txBody>
          <a:bodyPr/>
          <a:lstStyle/>
          <a:p>
            <a:fld id="{BF235529-9E21-485D-85D0-B510246CE809}" type="slidenum">
              <a:rPr lang="en-US" smtClean="0"/>
              <a:pPr/>
              <a:t>5</a:t>
            </a:fld>
            <a:endParaRPr lang="en-US"/>
          </a:p>
        </p:txBody>
      </p:sp>
    </p:spTree>
    <p:extLst>
      <p:ext uri="{BB962C8B-B14F-4D97-AF65-F5344CB8AC3E}">
        <p14:creationId xmlns:p14="http://schemas.microsoft.com/office/powerpoint/2010/main" val="618368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Weak for</a:t>
            </a:r>
            <a:r>
              <a:rPr lang="en-US" baseline="0" dirty="0" smtClean="0"/>
              <a:t> non-steady state</a:t>
            </a:r>
          </a:p>
          <a:p>
            <a:endParaRPr lang="en-US" baseline="0" dirty="0" smtClean="0"/>
          </a:p>
          <a:p>
            <a:r>
              <a:rPr lang="en-US" baseline="0" dirty="0" smtClean="0"/>
              <a:t>Stick to probabilistic; not stochastic</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6</a:t>
            </a:fld>
            <a:endParaRPr lang="en-US"/>
          </a:p>
        </p:txBody>
      </p:sp>
    </p:spTree>
    <p:extLst>
      <p:ext uri="{BB962C8B-B14F-4D97-AF65-F5344CB8AC3E}">
        <p14:creationId xmlns:p14="http://schemas.microsoft.com/office/powerpoint/2010/main" val="2013495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 exactly what (min,+)-calculus</a:t>
            </a:r>
            <a:r>
              <a:rPr lang="en-US" baseline="0" dirty="0" smtClean="0"/>
              <a:t> is</a:t>
            </a:r>
          </a:p>
          <a:p>
            <a:r>
              <a:rPr lang="en-US" baseline="0" dirty="0" smtClean="0"/>
              <a:t>Make sure to mention it’s not the same convolution</a:t>
            </a:r>
          </a:p>
          <a:p>
            <a:r>
              <a:rPr lang="en-US" baseline="0" dirty="0" smtClean="0"/>
              <a:t>Mention exactly the backlog and why it exists (simple explanation is better)</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7</a:t>
            </a:fld>
            <a:endParaRPr lang="en-US"/>
          </a:p>
        </p:txBody>
      </p:sp>
    </p:spTree>
    <p:extLst>
      <p:ext uri="{BB962C8B-B14F-4D97-AF65-F5344CB8AC3E}">
        <p14:creationId xmlns:p14="http://schemas.microsoft.com/office/powerpoint/2010/main" val="2908545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800" dirty="0">
                <a:latin typeface="NimbusRomNo9L-Regu"/>
              </a:rPr>
              <a:t>Talk about the fig in the top, explain capacity and demand as it flows through the network</a:t>
            </a:r>
          </a:p>
          <a:p>
            <a:endParaRPr lang="en-US" sz="1800" dirty="0">
              <a:latin typeface="NimbusRomNo9L-Regu"/>
            </a:endParaRPr>
          </a:p>
          <a:p>
            <a:r>
              <a:rPr lang="en-US" sz="1800" dirty="0">
                <a:latin typeface="NimbusRomNo9L-Regu"/>
              </a:rPr>
              <a:t>GPS: generalized processor sharing</a:t>
            </a:r>
          </a:p>
          <a:p>
            <a:r>
              <a:rPr lang="en-US" sz="1800" dirty="0">
                <a:latin typeface="NimbusRomNo9L-Regu"/>
              </a:rPr>
              <a:t>EDF : earliest deadline first</a:t>
            </a:r>
          </a:p>
          <a:p>
            <a:r>
              <a:rPr lang="en-US" sz="1800" dirty="0">
                <a:latin typeface="NimbusRomNo9L-Regu"/>
              </a:rPr>
              <a:t>FP : fixed priority</a:t>
            </a:r>
          </a:p>
          <a:p>
            <a:r>
              <a:rPr lang="en-US" sz="1800" dirty="0">
                <a:latin typeface="NimbusRomNo9L-Regu"/>
              </a:rPr>
              <a:t>BS: best effort?</a:t>
            </a:r>
          </a:p>
          <a:p>
            <a:endParaRPr lang="en-US" sz="1800" dirty="0">
              <a:latin typeface="NimbusRomNo9L-Regu"/>
            </a:endParaRPr>
          </a:p>
          <a:p>
            <a:r>
              <a:rPr lang="en-US" sz="1800" dirty="0">
                <a:latin typeface="NimbusRomNo9L-Regu"/>
              </a:rPr>
              <a:t>The graph’s vertices represent subtasks and each have their own associated </a:t>
            </a:r>
          </a:p>
          <a:p>
            <a:pPr marL="291179" indent="-291179">
              <a:buFont typeface="Arial" panose="020B0604020202020204" pitchFamily="34" charset="0"/>
              <a:buChar char="•"/>
            </a:pPr>
            <a:r>
              <a:rPr lang="en-US" sz="1800" dirty="0">
                <a:latin typeface="NimbusRomNo9L-Regu"/>
              </a:rPr>
              <a:t>Required computation time </a:t>
            </a:r>
            <a:r>
              <a:rPr lang="en-US" sz="1800" dirty="0">
                <a:latin typeface="NimbusRomNo9L-ReguItal"/>
              </a:rPr>
              <a:t>e</a:t>
            </a:r>
            <a:r>
              <a:rPr lang="en-US" sz="1800" dirty="0">
                <a:latin typeface="CMR10"/>
              </a:rPr>
              <a:t>(</a:t>
            </a:r>
            <a:r>
              <a:rPr lang="en-US" sz="1800" dirty="0">
                <a:latin typeface="NimbusRomNo9L-ReguItal"/>
              </a:rPr>
              <a:t>u</a:t>
            </a:r>
            <a:r>
              <a:rPr lang="en-US" sz="1800" dirty="0">
                <a:latin typeface="CMR10"/>
              </a:rPr>
              <a:t>)</a:t>
            </a:r>
            <a:endParaRPr lang="en-US" sz="1800" dirty="0">
              <a:latin typeface="NimbusRomNo9L-Regu"/>
            </a:endParaRPr>
          </a:p>
          <a:p>
            <a:pPr marL="291179" indent="-291179">
              <a:buFont typeface="Arial" panose="020B0604020202020204" pitchFamily="34" charset="0"/>
              <a:buChar char="•"/>
            </a:pPr>
            <a:r>
              <a:rPr lang="en-US" sz="1800" dirty="0">
                <a:latin typeface="NimbusRomNo9L-Regu"/>
              </a:rPr>
              <a:t>relative deadline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specifying that the task must be completed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units of time after its triggering</a:t>
            </a:r>
          </a:p>
          <a:p>
            <a:r>
              <a:rPr lang="en-US" sz="1800" dirty="0">
                <a:latin typeface="NimbusRomNo9L-Regu"/>
              </a:rPr>
              <a:t>Two vertices in </a:t>
            </a:r>
            <a:r>
              <a:rPr lang="en-US" sz="1800" dirty="0">
                <a:latin typeface="NimbusRomNo9L-ReguItal"/>
              </a:rPr>
              <a:t>G</a:t>
            </a:r>
            <a:r>
              <a:rPr lang="en-US" sz="1800" dirty="0">
                <a:latin typeface="CMR10"/>
              </a:rPr>
              <a:t>(</a:t>
            </a:r>
            <a:r>
              <a:rPr lang="en-US" sz="1800" dirty="0">
                <a:latin typeface="NimbusRomNo9L-ReguItal"/>
              </a:rPr>
              <a:t>T</a:t>
            </a:r>
            <a:r>
              <a:rPr lang="en-US" sz="1800" dirty="0">
                <a:latin typeface="CMR10"/>
              </a:rPr>
              <a:t>) </a:t>
            </a:r>
            <a:r>
              <a:rPr lang="en-US" sz="1800" dirty="0">
                <a:latin typeface="NimbusRomNo9L-Regu"/>
              </a:rPr>
              <a:t>may be connected by a directed edge </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p>
          <a:p>
            <a:pPr marL="291179" indent="-291179">
              <a:buFont typeface="Arial" panose="020B0604020202020204" pitchFamily="34" charset="0"/>
              <a:buChar char="•"/>
            </a:pPr>
            <a:r>
              <a:rPr lang="en-US" sz="1800" dirty="0">
                <a:latin typeface="NimbusRomNo9L-Regu"/>
              </a:rPr>
              <a:t>which has an associated parameter </a:t>
            </a:r>
            <a:r>
              <a:rPr lang="en-US" sz="1800" dirty="0">
                <a:latin typeface="NimbusRomNo9L-ReguItal"/>
              </a:rPr>
              <a:t>p</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r>
              <a:rPr lang="en-US" sz="1800" dirty="0">
                <a:latin typeface="NimbusRomNo9L-Regu"/>
              </a:rPr>
              <a:t>specifies the minimum time that must elapse after the triggering of </a:t>
            </a:r>
            <a:r>
              <a:rPr lang="en-US" sz="1800" dirty="0">
                <a:latin typeface="NimbusRomNo9L-ReguItal"/>
              </a:rPr>
              <a:t>u </a:t>
            </a:r>
            <a:r>
              <a:rPr lang="en-US" sz="1800" dirty="0">
                <a:latin typeface="NimbusRomNo9L-Regu"/>
              </a:rPr>
              <a:t>before </a:t>
            </a:r>
            <a:r>
              <a:rPr lang="en-US" sz="1800" dirty="0">
                <a:latin typeface="NimbusRomNo9L-ReguItal"/>
              </a:rPr>
              <a:t>v </a:t>
            </a:r>
            <a:r>
              <a:rPr lang="en-US" sz="1800" dirty="0">
                <a:latin typeface="NimbusRomNo9L-Regu"/>
              </a:rPr>
              <a:t>can be triggered</a:t>
            </a:r>
          </a:p>
          <a:p>
            <a:pPr marL="291179" indent="-291179">
              <a:buFont typeface="Arial" panose="020B0604020202020204" pitchFamily="34" charset="0"/>
              <a:buChar char="•"/>
            </a:pPr>
            <a:r>
              <a:rPr lang="en-US" sz="1800" dirty="0">
                <a:latin typeface="NimbusRomNo9L-Regu"/>
              </a:rPr>
              <a:t>P(T) is the period of task T</a:t>
            </a:r>
          </a:p>
          <a:p>
            <a:pPr marL="291179" indent="-291179">
              <a:buFont typeface="Arial" panose="020B0604020202020204" pitchFamily="34" charset="0"/>
              <a:buChar char="•"/>
            </a:pPr>
            <a:endParaRPr lang="en-US" sz="1800" dirty="0">
              <a:latin typeface="NimbusRomNo9L-Regu"/>
            </a:endParaRPr>
          </a:p>
          <a:p>
            <a:pPr marL="291179" indent="-291179">
              <a:buFont typeface="Arial" panose="020B0604020202020204" pitchFamily="34" charset="0"/>
              <a:buChar char="•"/>
            </a:pPr>
            <a:r>
              <a:rPr lang="en-US" sz="1800" dirty="0">
                <a:latin typeface="NimbusRomNo9L-Regu"/>
              </a:rPr>
              <a:t>Most researchers are still using QT, but many want more precise descriptions of application traffic and performance</a:t>
            </a:r>
          </a:p>
        </p:txBody>
      </p:sp>
      <p:sp>
        <p:nvSpPr>
          <p:cNvPr id="4" name="Slide Number Placeholder 3"/>
          <p:cNvSpPr>
            <a:spLocks noGrp="1"/>
          </p:cNvSpPr>
          <p:nvPr>
            <p:ph type="sldNum" sz="quarter" idx="10"/>
          </p:nvPr>
        </p:nvSpPr>
        <p:spPr/>
        <p:txBody>
          <a:bodyPr/>
          <a:lstStyle/>
          <a:p>
            <a:fld id="{BF235529-9E21-485D-85D0-B510246CE809}" type="slidenum">
              <a:rPr lang="en-US" smtClean="0"/>
              <a:pPr/>
              <a:t>8</a:t>
            </a:fld>
            <a:endParaRPr lang="en-US"/>
          </a:p>
        </p:txBody>
      </p:sp>
    </p:spTree>
    <p:extLst>
      <p:ext uri="{BB962C8B-B14F-4D97-AF65-F5344CB8AC3E}">
        <p14:creationId xmlns:p14="http://schemas.microsoft.com/office/powerpoint/2010/main" val="3197711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10</a:t>
            </a:fld>
            <a:endParaRPr lang="en-US"/>
          </a:p>
        </p:txBody>
      </p:sp>
    </p:spTree>
    <p:extLst>
      <p:ext uri="{BB962C8B-B14F-4D97-AF65-F5344CB8AC3E}">
        <p14:creationId xmlns:p14="http://schemas.microsoft.com/office/powerpoint/2010/main" val="2651865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Spend time on the figure; really explain it</a:t>
            </a:r>
          </a:p>
        </p:txBody>
      </p:sp>
      <p:sp>
        <p:nvSpPr>
          <p:cNvPr id="4" name="Slide Number Placeholder 3"/>
          <p:cNvSpPr>
            <a:spLocks noGrp="1"/>
          </p:cNvSpPr>
          <p:nvPr>
            <p:ph type="sldNum" sz="quarter" idx="10"/>
          </p:nvPr>
        </p:nvSpPr>
        <p:spPr/>
        <p:txBody>
          <a:bodyPr/>
          <a:lstStyle/>
          <a:p>
            <a:fld id="{BF235529-9E21-485D-85D0-B510246CE809}" type="slidenum">
              <a:rPr lang="en-US" smtClean="0"/>
              <a:pPr/>
              <a:t>11</a:t>
            </a:fld>
            <a:endParaRPr lang="en-US"/>
          </a:p>
        </p:txBody>
      </p:sp>
    </p:spTree>
    <p:extLst>
      <p:ext uri="{BB962C8B-B14F-4D97-AF65-F5344CB8AC3E}">
        <p14:creationId xmlns:p14="http://schemas.microsoft.com/office/powerpoint/2010/main" val="3465613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660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2000" baseline="0">
                <a:solidFill>
                  <a:schemeClr val="tx1">
                    <a:lumMod val="8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fld id="{5BC7B0AD-2104-4A86-BFF9-C3C5598F212A}" type="datetime1">
              <a:rPr lang="en-US" smtClean="0"/>
              <a:t>2015-10-14</a:t>
            </a:fld>
            <a:endParaRPr lang="en-US" dirty="0"/>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endParaRPr lang="en-US" dirty="0"/>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25919974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58EB81D-81B2-409A-9FD8-37836968236D}"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585632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CF6DE91-9147-484C-9763-17ED81D40E70}"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833280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D32A5CF-4774-4998-B686-F6B05CA0196C}"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579603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6600" b="0"/>
            </a:lvl1pPr>
          </a:lstStyle>
          <a:p>
            <a:r>
              <a:rPr lang="en-US" dirty="0"/>
              <a:t>Click to edit Master title style</a:t>
            </a:r>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16038B3-3447-4A80-8F30-B3F76E04B189}"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10586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946404"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94860"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4CDC419-EE05-420B-B0DE-04B8210C930B}" type="datetime1">
              <a:rPr lang="en-US" smtClean="0"/>
              <a:t>2015-10-14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667597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946404" y="1717185"/>
            <a:ext cx="3360420" cy="731520"/>
          </a:xfrm>
        </p:spPr>
        <p:txBody>
          <a:bodyPr anchor="b">
            <a:normAutofit/>
          </a:bodyPr>
          <a:lstStyle>
            <a:lvl1pPr marL="0" indent="0">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3"/>
          </p:nvPr>
        </p:nvSpPr>
        <p:spPr>
          <a:xfrm>
            <a:off x="4599432" y="1717185"/>
            <a:ext cx="3364992" cy="731520"/>
          </a:xfrm>
        </p:spPr>
        <p:txBody>
          <a:bodyPr anchor="b">
            <a:normAutofit/>
          </a:bodyPr>
          <a:lstStyle>
            <a:lvl1pPr marL="0" indent="0">
              <a:buFontTx/>
              <a:buNone/>
              <a:defRPr lang="en-US" sz="1800" b="0" kern="1200" spc="10" baseline="0" dirty="0">
                <a:solidFill>
                  <a:schemeClr val="tx2"/>
                </a:solidFill>
                <a:latin typeface="+mn-lt"/>
                <a:ea typeface="+mn-ea"/>
                <a:cs typeface="+mn-cs"/>
              </a:defRPr>
            </a:lvl1pPr>
          </a:lstStyle>
          <a:p>
            <a:pPr marL="0" lvl="0" indent="0" algn="l" defTabSz="914400" rtl="0" eaLnBrk="1" latinLnBrk="0" hangingPunct="1">
              <a:lnSpc>
                <a:spcPct val="95000"/>
              </a:lnSpc>
              <a:spcBef>
                <a:spcPts val="0"/>
              </a:spcBef>
              <a:spcAft>
                <a:spcPts val="200"/>
              </a:spcAft>
              <a:buClr>
                <a:schemeClr val="accent1"/>
              </a:buClr>
              <a:buSzPct val="80000"/>
              <a:buNone/>
            </a:pPr>
            <a:r>
              <a:rPr lang="en-US" dirty="0"/>
              <a:t>Click to 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D00BF87C-A2FE-4FD4-8CBC-4F4B975BA423}" type="datetime1">
              <a:rPr lang="en-US" smtClean="0"/>
              <a:t>2015-10-14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478376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E1C97AF0-BC50-4985-8EF9-A56A3C47C64C}" type="datetime1">
              <a:rPr lang="en-US" smtClean="0"/>
              <a:t>2015-10-14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43357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3F2739-40F2-4A2A-A803-E1F83BD4BB05}" type="datetime1">
              <a:rPr lang="en-US" smtClean="0"/>
              <a:t>2015-10-14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024529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800" b="0" baseline="0"/>
            </a:lvl1pPr>
          </a:lstStyle>
          <a:p>
            <a:r>
              <a:rPr lang="en-US" dirty="0"/>
              <a:t>Click to edit Master title style</a:t>
            </a:r>
          </a:p>
        </p:txBody>
      </p:sp>
      <p:sp>
        <p:nvSpPr>
          <p:cNvPr id="3" name="Content Placeholder 2"/>
          <p:cNvSpPr>
            <a:spLocks noGrp="1"/>
          </p:cNvSpPr>
          <p:nvPr>
            <p:ph idx="1"/>
          </p:nvPr>
        </p:nvSpPr>
        <p:spPr>
          <a:xfrm>
            <a:off x="3378200" y="685800"/>
            <a:ext cx="4559300" cy="5486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FF455B18-E641-4003-B1A5-D1258C309CD7}" type="datetime1">
              <a:rPr lang="en-US" smtClean="0"/>
              <a:t>2015-10-14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110242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800" b="0">
                <a:solidFill>
                  <a:schemeClr val="bg1"/>
                </a:solidFill>
              </a:defRPr>
            </a:lvl1pPr>
          </a:lstStyle>
          <a:p>
            <a:r>
              <a:rPr lang="en-US" dirty="0"/>
              <a:t>Click to edit Master title style</a:t>
            </a:r>
          </a:p>
        </p:txBody>
      </p:sp>
      <p:sp>
        <p:nvSpPr>
          <p:cNvPr id="3" name="Picture Placeholder 2"/>
          <p:cNvSpPr>
            <a:spLocks noGrp="1" noChangeAspect="1"/>
          </p:cNvSpPr>
          <p:nvPr>
            <p:ph type="pic" idx="1"/>
          </p:nvPr>
        </p:nvSpPr>
        <p:spPr>
          <a:xfrm>
            <a:off x="0" y="1"/>
            <a:ext cx="846963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00B9606E-1BEE-4AFD-9E6F-3B7CC4F27B97}" type="datetime1">
              <a:rPr lang="en-US" smtClean="0"/>
              <a:t>2015-10-14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01913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18195" y="0"/>
            <a:ext cx="73152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7831456" y="1044178"/>
            <a:ext cx="1904999" cy="273844"/>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7F091057-BD68-41C8-B120-56328C88DB0A}" type="datetime1">
              <a:rPr lang="en-US" smtClean="0"/>
              <a:t>2015-10-14</a:t>
            </a:fld>
            <a:endParaRPr lang="en-US" dirty="0"/>
          </a:p>
        </p:txBody>
      </p:sp>
      <p:sp>
        <p:nvSpPr>
          <p:cNvPr id="5" name="Footer Placeholder 4"/>
          <p:cNvSpPr>
            <a:spLocks noGrp="1"/>
          </p:cNvSpPr>
          <p:nvPr>
            <p:ph type="ftr" sz="quarter" idx="3"/>
          </p:nvPr>
        </p:nvSpPr>
        <p:spPr>
          <a:xfrm rot="16200000">
            <a:off x="6993255" y="4092178"/>
            <a:ext cx="3581400" cy="273844"/>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8441055" y="6172201"/>
            <a:ext cx="685800" cy="593725"/>
          </a:xfrm>
          <a:prstGeom prst="rect">
            <a:avLst/>
          </a:prstGeom>
        </p:spPr>
        <p:txBody>
          <a:bodyPr vert="horz" lIns="27432" tIns="45720" rIns="27432" bIns="45720" rtlCol="0" anchor="ctr">
            <a:normAutofit/>
          </a:bodyPr>
          <a:lstStyle>
            <a:lvl1pPr algn="ctr">
              <a:defRPr sz="3200">
                <a:solidFill>
                  <a:schemeClr val="tx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78705462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12" Type="http://schemas.openxmlformats.org/officeDocument/2006/relationships/image" Target="../media/image37.png"/><Relationship Id="rId7" Type="http://schemas.openxmlformats.org/officeDocument/2006/relationships/image" Target="../media/image371.png"/><Relationship Id="rId2" Type="http://schemas.openxmlformats.org/officeDocument/2006/relationships/notesSlide" Target="../notesSlides/notesSlide18.xml"/><Relationship Id="rId1" Type="http://schemas.openxmlformats.org/officeDocument/2006/relationships/slideLayout" Target="../slideLayouts/slideLayout2.xml"/><Relationship Id="rId11" Type="http://schemas.openxmlformats.org/officeDocument/2006/relationships/image" Target="../media/image36.png"/><Relationship Id="rId6" Type="http://schemas.openxmlformats.org/officeDocument/2006/relationships/image" Target="../media/image360.png"/><Relationship Id="rId5" Type="http://schemas.openxmlformats.org/officeDocument/2006/relationships/image" Target="../media/image350.png"/><Relationship Id="rId10" Type="http://schemas.openxmlformats.org/officeDocument/2006/relationships/image" Target="../media/image35.png"/><Relationship Id="rId9"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000" dirty="0" smtClean="0"/>
              <a:t>Network Performance Analysis and Management for Cyber-Physical Systems and their Applications</a:t>
            </a:r>
            <a:endParaRPr lang="en-US" sz="2000" dirty="0"/>
          </a:p>
        </p:txBody>
      </p:sp>
      <p:sp>
        <p:nvSpPr>
          <p:cNvPr id="3" name="Subtitle 2"/>
          <p:cNvSpPr>
            <a:spLocks noGrp="1"/>
          </p:cNvSpPr>
          <p:nvPr>
            <p:ph type="subTitle" idx="1"/>
          </p:nvPr>
        </p:nvSpPr>
        <p:spPr/>
        <p:txBody>
          <a:bodyPr>
            <a:noAutofit/>
          </a:bodyPr>
          <a:lstStyle/>
          <a:p>
            <a:r>
              <a:rPr lang="en-US" sz="1400" i="1" dirty="0" smtClean="0"/>
              <a:t>William Emfinger</a:t>
            </a:r>
            <a:endParaRPr lang="en-US" sz="1400" dirty="0" smtClean="0"/>
          </a:p>
          <a:p>
            <a:r>
              <a:rPr lang="en-US" sz="1400" dirty="0" smtClean="0"/>
              <a:t>Vanderbilt University/ISIS</a:t>
            </a:r>
          </a:p>
        </p:txBody>
      </p:sp>
      <p:sp>
        <p:nvSpPr>
          <p:cNvPr id="4" name="TextBox 3"/>
          <p:cNvSpPr txBox="1"/>
          <p:nvPr/>
        </p:nvSpPr>
        <p:spPr>
          <a:xfrm>
            <a:off x="1676400" y="6248400"/>
            <a:ext cx="6553200" cy="646331"/>
          </a:xfrm>
          <a:prstGeom prst="rect">
            <a:avLst/>
          </a:prstGeom>
          <a:noFill/>
        </p:spPr>
        <p:txBody>
          <a:bodyPr wrap="square" rtlCol="0">
            <a:spAutoFit/>
          </a:bodyPr>
          <a:lstStyle/>
          <a:p>
            <a:pPr algn="r"/>
            <a:r>
              <a:rPr lang="en-US" sz="1200" dirty="0"/>
              <a:t>The DARPA System F6, AFRL RESOS, and AFRL SURE Projects supported this work. Any opinions, ﬁndings, and conclusions or recommendations expressed in this material are those of the authors and do not reﬂect the views of DARPA or AFRL.</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sp>
        <p:nvSpPr>
          <p:cNvPr id="3" name="Content Placeholder 2"/>
          <p:cNvSpPr>
            <a:spLocks noGrp="1"/>
          </p:cNvSpPr>
          <p:nvPr>
            <p:ph idx="1"/>
          </p:nvPr>
        </p:nvSpPr>
        <p:spPr/>
        <p:txBody>
          <a:bodyPr>
            <a:noAutofit/>
          </a:bodyPr>
          <a:lstStyle/>
          <a:p>
            <a:r>
              <a:rPr lang="en-US" sz="1400" dirty="0" smtClean="0"/>
              <a:t>To address the issues described above, we have developed a network modeling paradigm similar to Network Calculus’ arrival curves and service curves,</a:t>
            </a:r>
            <a:r>
              <a:rPr lang="en-US" sz="1400" dirty="0"/>
              <a:t> </a:t>
            </a:r>
            <a:r>
              <a:rPr lang="en-US" sz="1400" dirty="0" smtClean="0"/>
              <a:t>called</a:t>
            </a:r>
            <a:r>
              <a:rPr lang="en-US" sz="1400" dirty="0"/>
              <a:t> </a:t>
            </a:r>
            <a:r>
              <a:rPr lang="en-US" sz="1400" b="1" i="1" dirty="0" smtClean="0"/>
              <a:t>P</a:t>
            </a:r>
            <a:r>
              <a:rPr lang="en-US" sz="1400" i="1" dirty="0" smtClean="0"/>
              <a:t>recise </a:t>
            </a:r>
            <a:r>
              <a:rPr lang="en-US" sz="1400" b="1" i="1" dirty="0" smtClean="0"/>
              <a:t>N</a:t>
            </a:r>
            <a:r>
              <a:rPr lang="en-US" sz="1400" i="1" dirty="0" smtClean="0"/>
              <a:t>etwork </a:t>
            </a:r>
            <a:r>
              <a:rPr lang="en-US" sz="1400" b="1" i="1" dirty="0" smtClean="0"/>
              <a:t>P</a:t>
            </a:r>
            <a:r>
              <a:rPr lang="en-US" sz="1400" i="1" dirty="0" smtClean="0"/>
              <a:t>erformance </a:t>
            </a:r>
            <a:r>
              <a:rPr lang="en-US" sz="1400" b="1" i="1" dirty="0" smtClean="0"/>
              <a:t>P</a:t>
            </a:r>
            <a:r>
              <a:rPr lang="en-US" sz="1400" i="1" dirty="0" smtClean="0"/>
              <a:t>rediction </a:t>
            </a:r>
            <a:r>
              <a:rPr lang="en-US" sz="1400" dirty="0" smtClean="0"/>
              <a:t>(</a:t>
            </a:r>
            <a:r>
              <a:rPr lang="en-US" sz="1400" b="1" dirty="0" smtClean="0"/>
              <a:t>PNP</a:t>
            </a:r>
            <a:r>
              <a:rPr lang="en-US" sz="1400" b="1" baseline="30000" dirty="0" smtClean="0"/>
              <a:t>2</a:t>
            </a:r>
            <a:r>
              <a:rPr lang="en-US" sz="1400" b="1" dirty="0" smtClean="0"/>
              <a:t>)</a:t>
            </a:r>
          </a:p>
          <a:p>
            <a:r>
              <a:rPr lang="en-US" sz="1400" dirty="0" smtClean="0"/>
              <a:t>In contrast to Network Calculus, we precisely model the network traffic as a function of time, i.e. bits produced or serviced as functions of time</a:t>
            </a:r>
          </a:p>
          <a:p>
            <a:r>
              <a:rPr lang="en-US" sz="1400" dirty="0" smtClean="0"/>
              <a:t>Convolve the</a:t>
            </a:r>
            <a:r>
              <a:rPr lang="en-US" sz="1400" dirty="0"/>
              <a:t> </a:t>
            </a:r>
            <a:r>
              <a:rPr lang="en-US" sz="1400" dirty="0" smtClean="0"/>
              <a:t>application</a:t>
            </a:r>
            <a:r>
              <a:rPr lang="en-US" sz="1400" dirty="0"/>
              <a:t> </a:t>
            </a:r>
            <a:r>
              <a:rPr lang="en-US" sz="1400" dirty="0" smtClean="0"/>
              <a:t>data</a:t>
            </a:r>
            <a:r>
              <a:rPr lang="en-US" sz="1400" dirty="0"/>
              <a:t> </a:t>
            </a:r>
            <a:r>
              <a:rPr lang="en-US" sz="1400" dirty="0" smtClean="0"/>
              <a:t>profile</a:t>
            </a:r>
            <a:r>
              <a:rPr lang="en-US" sz="1400" dirty="0"/>
              <a:t> </a:t>
            </a:r>
            <a:r>
              <a:rPr lang="en-US" sz="1400" dirty="0" smtClean="0"/>
              <a:t>with</a:t>
            </a:r>
            <a:r>
              <a:rPr lang="en-US" sz="1400" dirty="0"/>
              <a:t> </a:t>
            </a:r>
            <a:r>
              <a:rPr lang="en-US" sz="1400" dirty="0" smtClean="0"/>
              <a:t>the</a:t>
            </a:r>
            <a:r>
              <a:rPr lang="en-US" sz="1400" dirty="0"/>
              <a:t> </a:t>
            </a:r>
            <a:r>
              <a:rPr lang="en-US" sz="1400" dirty="0" smtClean="0"/>
              <a:t>network capacity profile</a:t>
            </a:r>
            <a:r>
              <a:rPr lang="en-US" sz="1400" dirty="0"/>
              <a:t> </a:t>
            </a:r>
            <a:r>
              <a:rPr lang="en-US" sz="1400" dirty="0" smtClean="0"/>
              <a:t>to</a:t>
            </a:r>
            <a:r>
              <a:rPr lang="en-US" sz="1400" dirty="0"/>
              <a:t> </a:t>
            </a:r>
            <a:r>
              <a:rPr lang="en-US" sz="1400" dirty="0" smtClean="0"/>
              <a:t>obtain</a:t>
            </a:r>
            <a:r>
              <a:rPr lang="en-US" sz="1400" dirty="0"/>
              <a:t> </a:t>
            </a:r>
            <a:r>
              <a:rPr lang="en-US" sz="1400" dirty="0" smtClean="0"/>
              <a:t>transmitted data profile</a:t>
            </a:r>
          </a:p>
          <a:p>
            <a:pPr lvl="1"/>
            <a:r>
              <a:rPr lang="en-US" sz="1200" i="1" dirty="0" smtClean="0"/>
              <a:t>r[t]</a:t>
            </a:r>
            <a:r>
              <a:rPr lang="en-US" sz="1200" dirty="0"/>
              <a:t> </a:t>
            </a:r>
            <a:r>
              <a:rPr lang="en-US" sz="1200" dirty="0" smtClean="0"/>
              <a:t>:</a:t>
            </a:r>
            <a:r>
              <a:rPr lang="en-US" sz="1200" dirty="0"/>
              <a:t> application (</a:t>
            </a:r>
            <a:r>
              <a:rPr lang="en-US" sz="1200" i="1" dirty="0"/>
              <a:t>required</a:t>
            </a:r>
            <a:r>
              <a:rPr lang="en-US" sz="1200" dirty="0" smtClean="0"/>
              <a:t>) data profile </a:t>
            </a:r>
          </a:p>
          <a:p>
            <a:pPr lvl="1"/>
            <a:r>
              <a:rPr lang="en-US" sz="1200" i="1" dirty="0" smtClean="0"/>
              <a:t>p[t]</a:t>
            </a:r>
            <a:r>
              <a:rPr lang="en-US" sz="1200" dirty="0" smtClean="0"/>
              <a:t> : </a:t>
            </a:r>
            <a:r>
              <a:rPr lang="en-US" sz="1200" dirty="0"/>
              <a:t>network (</a:t>
            </a:r>
            <a:r>
              <a:rPr lang="en-US" sz="1200" i="1" dirty="0"/>
              <a:t>provided</a:t>
            </a:r>
            <a:r>
              <a:rPr lang="en-US" sz="1200" dirty="0"/>
              <a:t>) capacity profile</a:t>
            </a:r>
            <a:endParaRPr lang="en-US" sz="1200" dirty="0" smtClean="0"/>
          </a:p>
          <a:p>
            <a:pPr lvl="1"/>
            <a:r>
              <a:rPr lang="en-US" sz="1200" i="1" dirty="0"/>
              <a:t>o</a:t>
            </a:r>
            <a:r>
              <a:rPr lang="en-US" sz="1200" i="1" dirty="0" smtClean="0"/>
              <a:t>[t]</a:t>
            </a:r>
            <a:r>
              <a:rPr lang="en-US" sz="1200" dirty="0" smtClean="0"/>
              <a:t> : the transmitted </a:t>
            </a:r>
            <a:r>
              <a:rPr lang="en-US" sz="1200" i="1" dirty="0"/>
              <a:t>(output)</a:t>
            </a:r>
            <a:r>
              <a:rPr lang="en-US" sz="1200" dirty="0" smtClean="0"/>
              <a:t> data profile</a:t>
            </a:r>
            <a:endParaRPr lang="en-US" sz="1200" i="1" dirty="0" smtClean="0"/>
          </a:p>
          <a:p>
            <a:r>
              <a:rPr lang="en-US" sz="1400" dirty="0" smtClean="0"/>
              <a:t>Assumptions:</a:t>
            </a:r>
          </a:p>
          <a:p>
            <a:pPr lvl="1"/>
            <a:r>
              <a:rPr lang="en-US" sz="1200" dirty="0"/>
              <a:t>K</a:t>
            </a:r>
            <a:r>
              <a:rPr lang="en-US" sz="1200" dirty="0" smtClean="0"/>
              <a:t>now </a:t>
            </a:r>
            <a:r>
              <a:rPr lang="en-US" sz="1200" dirty="0"/>
              <a:t>at design-time how the application </a:t>
            </a:r>
            <a:r>
              <a:rPr lang="en-US" sz="1200" dirty="0" smtClean="0"/>
              <a:t>and </a:t>
            </a:r>
            <a:r>
              <a:rPr lang="en-US" sz="1200" dirty="0"/>
              <a:t>the network will perform</a:t>
            </a:r>
          </a:p>
          <a:p>
            <a:pPr lvl="1"/>
            <a:r>
              <a:rPr lang="en-US" sz="1200" dirty="0"/>
              <a:t>Time-Synchronization between the nodes</a:t>
            </a:r>
          </a:p>
          <a:p>
            <a:pPr lvl="1"/>
            <a:r>
              <a:rPr lang="en-US" sz="1200" dirty="0"/>
              <a:t>State-less transmission protocols, e.g. UDP</a:t>
            </a:r>
          </a:p>
          <a:p>
            <a:pPr lvl="1"/>
            <a:r>
              <a:rPr lang="en-US" sz="1200" dirty="0"/>
              <a:t>No packet loss or transmission errors</a:t>
            </a:r>
          </a:p>
          <a:p>
            <a:endParaRPr lang="en-US" sz="1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dirty="0"/>
          </a:p>
        </p:txBody>
      </p:sp>
      <mc:AlternateContent xmlns:mc="http://schemas.openxmlformats.org/markup-compatibility/2006">
        <mc:Choice xmlns:a14="http://schemas.microsoft.com/office/drawing/2010/main" Requires="a14">
          <p:sp>
            <p:nvSpPr>
              <p:cNvPr id="5" name="TextBox 4"/>
              <p:cNvSpPr txBox="1"/>
              <p:nvPr/>
            </p:nvSpPr>
            <p:spPr>
              <a:xfrm>
                <a:off x="3614039" y="5672842"/>
                <a:ext cx="5195316" cy="11089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𝑦</m:t>
                      </m:r>
                      <m:r>
                        <a:rPr lang="en-US" sz="1600" b="0" i="1" smtClean="0">
                          <a:latin typeface="Cambria Math" panose="02040503050406030204" pitchFamily="18" charset="0"/>
                        </a:rPr>
                        <m:t>=</m:t>
                      </m:r>
                      <m:r>
                        <a:rPr lang="en-US" sz="1600" b="0" i="1" smtClean="0">
                          <a:latin typeface="Cambria Math" panose="02040503050406030204" pitchFamily="18" charset="0"/>
                        </a:rPr>
                        <m:t>𝑜</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r>
                            <a:rPr lang="en-US" sz="1600" b="0" i="1" smtClean="0">
                              <a:latin typeface="Cambria Math" panose="02040503050406030204" pitchFamily="18" charset="0"/>
                            </a:rPr>
                            <m:t>⊗</m:t>
                          </m:r>
                          <m:r>
                            <a:rPr lang="en-US" sz="1600" b="0" i="1" smtClean="0">
                              <a:latin typeface="Cambria Math" panose="02040503050406030204" pitchFamily="18" charset="0"/>
                            </a:rPr>
                            <m:t>𝑝</m:t>
                          </m:r>
                        </m:e>
                      </m:d>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oMath>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              =</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min</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𝑝</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𝑝</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−1</m:t>
                                      </m:r>
                                    </m:e>
                                  </m:d>
                                  <m:r>
                                    <a:rPr lang="en-US" sz="1600" b="0" i="1" smtClean="0">
                                      <a:latin typeface="Cambria Math" panose="02040503050406030204" pitchFamily="18" charset="0"/>
                                    </a:rPr>
                                    <m:t>−</m:t>
                                  </m:r>
                                  <m:r>
                                    <a:rPr lang="en-US" sz="1600" b="0" i="1" smtClean="0">
                                      <a:latin typeface="Cambria Math" panose="02040503050406030204" pitchFamily="18" charset="0"/>
                                    </a:rPr>
                                    <m:t>𝑜</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−1</m:t>
                                      </m:r>
                                    </m:e>
                                  </m:d>
                                </m:e>
                              </m:d>
                            </m:e>
                          </m:d>
                        </m:e>
                      </m:func>
                    </m:oMath>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𝑏𝑢𝑓𝑓𝑒𝑟</m:t>
                      </m:r>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sup</m:t>
                          </m:r>
                        </m:fName>
                        <m:e>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𝑜</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  :  </m:t>
                              </m:r>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i="1">
                                  <a:latin typeface="Cambria Math" panose="02040503050406030204" pitchFamily="18" charset="0"/>
                                </a:rPr>
                                <m:t>ℕ</m:t>
                              </m:r>
                            </m:e>
                          </m:d>
                        </m:e>
                      </m:func>
                    </m:oMath>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𝑑𝑒𝑙𝑎𝑦</m:t>
                      </m:r>
                      <m:r>
                        <a:rPr lang="en-US" sz="1600" b="0" i="1" smtClean="0">
                          <a:latin typeface="Cambria Math" panose="02040503050406030204" pitchFamily="18" charset="0"/>
                        </a:rPr>
                        <m:t>=</m:t>
                      </m:r>
                      <m:r>
                        <m:rPr>
                          <m:sty m:val="p"/>
                        </m:rPr>
                        <a:rPr lang="en-US" sz="1600" b="0" i="0" smtClean="0">
                          <a:latin typeface="Cambria Math" panose="02040503050406030204" pitchFamily="18" charset="0"/>
                        </a:rPr>
                        <m:t>sup</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𝑜</m:t>
                          </m:r>
                        </m:e>
                        <m:sup>
                          <m:r>
                            <a:rPr lang="en-US" sz="1600" b="0" i="1" smtClean="0">
                              <a:latin typeface="Cambria Math" panose="02040503050406030204" pitchFamily="18" charset="0"/>
                            </a:rPr>
                            <m:t>−1</m:t>
                          </m:r>
                        </m:sup>
                      </m:sSup>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−1</m:t>
                          </m:r>
                        </m:sup>
                      </m:sSup>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 }</m:t>
                      </m:r>
                    </m:oMath>
                  </m:oMathPara>
                </a14:m>
                <a:endParaRPr lang="en-US" sz="1600" dirty="0"/>
              </a:p>
            </p:txBody>
          </p:sp>
        </mc:Choice>
        <mc:Fallback>
          <p:sp>
            <p:nvSpPr>
              <p:cNvPr id="5" name="TextBox 4"/>
              <p:cNvSpPr txBox="1">
                <a:spLocks noRot="1" noChangeAspect="1" noMove="1" noResize="1" noEditPoints="1" noAdjustHandles="1" noChangeArrowheads="1" noChangeShapeType="1" noTextEdit="1"/>
              </p:cNvSpPr>
              <p:nvPr/>
            </p:nvSpPr>
            <p:spPr>
              <a:xfrm>
                <a:off x="3614039" y="5672842"/>
                <a:ext cx="5195316" cy="1108958"/>
              </a:xfrm>
              <a:prstGeom prst="rect">
                <a:avLst/>
              </a:prstGeom>
              <a:blipFill>
                <a:blip r:embed="rId3"/>
                <a:stretch>
                  <a:fillRect b="-3297"/>
                </a:stretch>
              </a:blipFill>
            </p:spPr>
            <p:txBody>
              <a:bodyPr/>
              <a:lstStyle/>
              <a:p>
                <a:r>
                  <a:rPr lang="en-US">
                    <a:noFill/>
                  </a:rPr>
                  <a:t> </a:t>
                </a:r>
              </a:p>
            </p:txBody>
          </p:sp>
        </mc:Fallback>
      </mc:AlternateContent>
    </p:spTree>
    <p:extLst>
      <p:ext uri="{BB962C8B-B14F-4D97-AF65-F5344CB8AC3E}">
        <p14:creationId xmlns:p14="http://schemas.microsoft.com/office/powerpoint/2010/main" val="37069117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11</a:t>
            </a:fld>
            <a:endParaRPr lang="en-US" dirty="0"/>
          </a:p>
        </p:txBody>
      </p:sp>
      <p:pic>
        <p:nvPicPr>
          <p:cNvPr id="6" name="Content Placeholder 5"/>
          <p:cNvPicPr>
            <a:picLocks noGrp="1" noChangeAspect="1"/>
          </p:cNvPicPr>
          <p:nvPr>
            <p:ph idx="1"/>
          </p:nvPr>
        </p:nvPicPr>
        <p:blipFill rotWithShape="1">
          <a:blip r:embed="rId3">
            <a:extLst>
              <a:ext uri="{28A0092B-C50C-407E-A947-70E740481C1C}">
                <a14:useLocalDpi xmlns:a14="http://schemas.microsoft.com/office/drawing/2010/main" val="0"/>
              </a:ext>
            </a:extLst>
          </a:blip>
          <a:srcRect l="8264" t="5185" r="8264" b="4939"/>
          <a:stretch/>
        </p:blipFill>
        <p:spPr>
          <a:xfrm>
            <a:off x="1647444" y="1905000"/>
            <a:ext cx="5867400" cy="4767263"/>
          </a:xfrm>
        </p:spPr>
      </p:pic>
    </p:spTree>
    <p:extLst>
      <p:ext uri="{BB962C8B-B14F-4D97-AF65-F5344CB8AC3E}">
        <p14:creationId xmlns:p14="http://schemas.microsoft.com/office/powerpoint/2010/main" val="8423162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Accuracy and Comparison with NC</a:t>
            </a:r>
            <a:endParaRPr lang="en-US" dirty="0"/>
          </a:p>
        </p:txBody>
      </p:sp>
      <p:sp>
        <p:nvSpPr>
          <p:cNvPr id="3" name="Content Placeholder 2"/>
          <p:cNvSpPr>
            <a:spLocks noGrp="1"/>
          </p:cNvSpPr>
          <p:nvPr>
            <p:ph idx="1"/>
          </p:nvPr>
        </p:nvSpPr>
        <p:spPr/>
        <p:txBody>
          <a:bodyPr>
            <a:normAutofit lnSpcReduction="10000"/>
          </a:bodyPr>
          <a:lstStyle/>
          <a:p>
            <a:r>
              <a:rPr lang="en-US" dirty="0" smtClean="0"/>
              <a:t>Validated the accuracy of PNP</a:t>
            </a:r>
            <a:r>
              <a:rPr lang="en-US" baseline="30000" dirty="0" smtClean="0"/>
              <a:t>2</a:t>
            </a:r>
            <a:r>
              <a:rPr lang="en-US" dirty="0" smtClean="0"/>
              <a:t> predictions using custom network traffic generation code and a network testbed</a:t>
            </a:r>
          </a:p>
          <a:p>
            <a:pPr lvl="1"/>
            <a:r>
              <a:rPr lang="en-US" dirty="0" smtClean="0"/>
              <a:t>Used </a:t>
            </a:r>
            <a:r>
              <a:rPr lang="en-US" dirty="0" err="1" smtClean="0"/>
              <a:t>Dummynet</a:t>
            </a:r>
            <a:r>
              <a:rPr lang="en-US" dirty="0" smtClean="0"/>
              <a:t> to perform traffic shaping and link emulation</a:t>
            </a:r>
          </a:p>
          <a:p>
            <a:r>
              <a:rPr lang="en-US" dirty="0" smtClean="0"/>
              <a:t>Integrated Network Calculus model into PNP</a:t>
            </a:r>
            <a:r>
              <a:rPr lang="en-US" baseline="30000" dirty="0" smtClean="0"/>
              <a:t>2</a:t>
            </a:r>
            <a:r>
              <a:rPr lang="en-US" dirty="0" smtClean="0"/>
              <a:t> tool, allows analysis of PNP</a:t>
            </a:r>
            <a:r>
              <a:rPr lang="en-US" baseline="30000" dirty="0" smtClean="0"/>
              <a:t>2</a:t>
            </a:r>
            <a:r>
              <a:rPr lang="en-US" dirty="0" smtClean="0"/>
              <a:t> model using NC’s semantics</a:t>
            </a:r>
          </a:p>
          <a:p>
            <a:pPr lvl="1"/>
            <a:r>
              <a:rPr lang="en-US" dirty="0" smtClean="0"/>
              <a:t>Enables direct, easy comparison between analysis techniques</a:t>
            </a:r>
          </a:p>
          <a:p>
            <a:r>
              <a:rPr lang="en-US" dirty="0" smtClean="0"/>
              <a:t>Network Calculus defines arrival curves and service curves as functions of time-window size, therefore it cannot precisely analyze systems where the applications’ data production is tightly coupled with the service capacity of the system</a:t>
            </a:r>
          </a:p>
          <a:p>
            <a:pPr lvl="1"/>
            <a:r>
              <a:rPr lang="en-US" dirty="0" smtClean="0"/>
              <a:t>i.e. applications know a </a:t>
            </a:r>
            <a:r>
              <a:rPr lang="en-US" dirty="0" err="1" smtClean="0"/>
              <a:t>prioi</a:t>
            </a:r>
            <a:r>
              <a:rPr lang="en-US" dirty="0" smtClean="0"/>
              <a:t> when the system will have high network capacity and are designed to send their data at that time</a:t>
            </a:r>
          </a:p>
          <a:p>
            <a:pPr lvl="1"/>
            <a:endParaRPr lang="en-US" b="1"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18062442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2865526"/>
            <a:ext cx="7772400" cy="274319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52402" y="61960"/>
            <a:ext cx="7772400" cy="2743199"/>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13</a:t>
            </a:fld>
            <a:endParaRPr lang="en-US" dirty="0"/>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483212" y="2956966"/>
            <a:ext cx="3363366" cy="253799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8823" y="2956966"/>
            <a:ext cx="3363366" cy="253799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3212" y="179207"/>
            <a:ext cx="3363366" cy="253799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225648" y="1227822"/>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8824" y="179207"/>
            <a:ext cx="3363366" cy="253799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943871481"/>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30763">
                    <a:tc>
                      <a:txBody>
                        <a:bodyPr/>
                        <a:lstStyle/>
                        <a:p>
                          <a:pPr algn="ctr"/>
                          <a:r>
                            <a:rPr lang="en-US" sz="1200" dirty="0" smtClean="0"/>
                            <a:t>Buffer Size (Bytes)</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943871481"/>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endParaRPr lang="en-US"/>
                        </a:p>
                      </a:txBody>
                      <a:tcPr>
                        <a:blipFill>
                          <a:blip r:embed="rId7"/>
                          <a:stretch>
                            <a:fillRect l="-300000" t="-2222" r="-1455" b="-317778"/>
                          </a:stretch>
                        </a:blipFill>
                      </a:tcPr>
                    </a:tc>
                    <a:extLst>
                      <a:ext uri="{0D108BD9-81ED-4DB2-BD59-A6C34878D82A}">
                        <a16:rowId xmlns:a16="http://schemas.microsoft.com/office/drawing/2014/main" val="808718321"/>
                      </a:ext>
                    </a:extLst>
                  </a:tr>
                  <a:tr h="274320">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74320">
                    <a:tc>
                      <a:txBody>
                        <a:bodyPr/>
                        <a:lstStyle/>
                        <a:p>
                          <a:pPr algn="ctr"/>
                          <a:r>
                            <a:rPr lang="en-US" sz="1200" dirty="0" smtClean="0"/>
                            <a:t>Buffer Size (</a:t>
                          </a:r>
                          <a:r>
                            <a:rPr lang="en-US" sz="1200" dirty="0" smtClean="0"/>
                            <a:t>Bytes)</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Fallback>
      </mc:AlternateContent>
      <p:sp>
        <p:nvSpPr>
          <p:cNvPr id="13" name="TextBox 12"/>
          <p:cNvSpPr txBox="1"/>
          <p:nvPr/>
        </p:nvSpPr>
        <p:spPr>
          <a:xfrm>
            <a:off x="338659" y="4041300"/>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pic>
        <p:nvPicPr>
          <p:cNvPr id="2" name="Picture 1"/>
          <p:cNvPicPr>
            <a:picLocks noChangeAspect="1"/>
          </p:cNvPicPr>
          <p:nvPr/>
        </p:nvPicPr>
        <p:blipFill rotWithShape="1">
          <a:blip r:embed="rId8" cstate="print">
            <a:extLst>
              <a:ext uri="{28A0092B-C50C-407E-A947-70E740481C1C}">
                <a14:useLocalDpi xmlns:a14="http://schemas.microsoft.com/office/drawing/2010/main" val="0"/>
              </a:ext>
            </a:extLst>
          </a:blip>
          <a:srcRect l="14709" t="9056" r="14677" b="18496"/>
          <a:stretch/>
        </p:blipFill>
        <p:spPr>
          <a:xfrm>
            <a:off x="6705600" y="990600"/>
            <a:ext cx="2057400" cy="1592826"/>
          </a:xfrm>
          <a:prstGeom prst="rect">
            <a:avLst/>
          </a:prstGeom>
          <a:ln>
            <a:noFill/>
          </a:ln>
          <a:effectLst>
            <a:outerShdw blurRad="292100" dist="139700" dir="2700000" algn="tl" rotWithShape="0">
              <a:srgbClr val="333333">
                <a:alpha val="65000"/>
              </a:srgbClr>
            </a:outerShdw>
          </a:effectLst>
        </p:spPr>
      </p:pic>
      <p:sp>
        <p:nvSpPr>
          <p:cNvPr id="3" name="Isosceles Triangle 2"/>
          <p:cNvSpPr/>
          <p:nvPr/>
        </p:nvSpPr>
        <p:spPr>
          <a:xfrm rot="16200000">
            <a:off x="5390043" y="1267869"/>
            <a:ext cx="1592826" cy="1038288"/>
          </a:xfrm>
          <a:prstGeom prst="triangl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53547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2" y="685801"/>
            <a:ext cx="8172448" cy="560070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14</a:t>
            </a:fld>
            <a:endParaRPr lang="en-US" dirty="0"/>
          </a:p>
        </p:txBody>
      </p:sp>
      <p:sp>
        <p:nvSpPr>
          <p:cNvPr id="12" name="TextBox 11"/>
          <p:cNvSpPr txBox="1"/>
          <p:nvPr/>
        </p:nvSpPr>
        <p:spPr>
          <a:xfrm>
            <a:off x="225648" y="3351514"/>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031" y="787912"/>
            <a:ext cx="7158569" cy="5401864"/>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788812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2" y="685800"/>
            <a:ext cx="8153398" cy="557684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15</a:t>
            </a:fld>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467" y="764664"/>
            <a:ext cx="7181425" cy="5419111"/>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225648" y="3289554"/>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spTree>
    <p:extLst>
      <p:ext uri="{BB962C8B-B14F-4D97-AF65-F5344CB8AC3E}">
        <p14:creationId xmlns:p14="http://schemas.microsoft.com/office/powerpoint/2010/main" val="8979547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685800"/>
            <a:ext cx="8153398" cy="56388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102" y="806470"/>
            <a:ext cx="7152731" cy="53974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p:cNvSpPr txBox="1"/>
          <p:nvPr/>
        </p:nvSpPr>
        <p:spPr>
          <a:xfrm>
            <a:off x="338659" y="3320534"/>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spTree>
    <p:extLst>
      <p:ext uri="{BB962C8B-B14F-4D97-AF65-F5344CB8AC3E}">
        <p14:creationId xmlns:p14="http://schemas.microsoft.com/office/powerpoint/2010/main" val="33768095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609600"/>
            <a:ext cx="8229598" cy="57150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34202" y="739538"/>
            <a:ext cx="7229149" cy="5455124"/>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p:cNvSpPr txBox="1"/>
          <p:nvPr/>
        </p:nvSpPr>
        <p:spPr>
          <a:xfrm>
            <a:off x="338659" y="3282434"/>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spTree>
    <p:extLst>
      <p:ext uri="{BB962C8B-B14F-4D97-AF65-F5344CB8AC3E}">
        <p14:creationId xmlns:p14="http://schemas.microsoft.com/office/powerpoint/2010/main" val="24606324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(1/5) : Overview</a:t>
            </a:r>
            <a:endParaRPr lang="en-US" dirty="0"/>
          </a:p>
        </p:txBody>
      </p:sp>
      <p:sp>
        <p:nvSpPr>
          <p:cNvPr id="3" name="Content Placeholder 2"/>
          <p:cNvSpPr>
            <a:spLocks noGrp="1"/>
          </p:cNvSpPr>
          <p:nvPr>
            <p:ph idx="1"/>
          </p:nvPr>
        </p:nvSpPr>
        <p:spPr/>
        <p:txBody>
          <a:bodyPr>
            <a:normAutofit/>
          </a:bodyPr>
          <a:lstStyle/>
          <a:p>
            <a:r>
              <a:rPr lang="en-US" dirty="0" smtClean="0"/>
              <a:t>Many systems exhibit some form of periodicity, where a system is periodic if the data production, service, or consumption (p/s/r) rate is a periodic function of time</a:t>
            </a:r>
          </a:p>
          <a:p>
            <a:pPr lvl="1"/>
            <a:r>
              <a:rPr lang="en-US" dirty="0" smtClean="0"/>
              <a:t>Time-integral of periodic data rates is the cumulative data (p/s/r) rate in the system.  These cumulative functions are called </a:t>
            </a:r>
            <a:r>
              <a:rPr lang="en-US" b="1" dirty="0" smtClean="0"/>
              <a:t>repeating</a:t>
            </a:r>
            <a:r>
              <a:rPr lang="en-US" dirty="0" smtClean="0"/>
              <a:t> functions.  </a:t>
            </a:r>
          </a:p>
          <a:p>
            <a:r>
              <a:rPr lang="en-US" dirty="0" smtClean="0"/>
              <a:t>We wish to analyze the behavior of the system, specifically by looking at the system’s outputs</a:t>
            </a:r>
          </a:p>
          <a:p>
            <a:pPr lvl="1"/>
            <a:r>
              <a:rPr lang="en-US" dirty="0" smtClean="0"/>
              <a:t>If we show that the system’s outputs exhibit periodicity, we can show that the system has </a:t>
            </a:r>
            <a:r>
              <a:rPr lang="en-US" b="1" dirty="0" smtClean="0"/>
              <a:t>no unbounded buffer growth</a:t>
            </a:r>
          </a:p>
          <a:p>
            <a:r>
              <a:rPr lang="en-US" dirty="0" smtClean="0"/>
              <a:t>We will examine two periodic systems and analyze how their behavior changes over the course of two periods.  </a:t>
            </a:r>
          </a:p>
        </p:txBody>
      </p:sp>
      <p:sp>
        <p:nvSpPr>
          <p:cNvPr id="4" name="Slide Number Placeholder 3"/>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38907242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45458" y="4121180"/>
            <a:ext cx="3424881" cy="2584420"/>
          </a:xfrm>
        </p:spPr>
      </p:pic>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461" y="1532194"/>
            <a:ext cx="3430935" cy="258898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458" y="1536762"/>
            <a:ext cx="3424880" cy="2584419"/>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6458" y="4121181"/>
            <a:ext cx="3424880" cy="2584419"/>
          </a:xfrm>
          <a:prstGeom prst="rect">
            <a:avLst/>
          </a:prstGeom>
        </p:spPr>
      </p:pic>
      <p:sp>
        <p:nvSpPr>
          <p:cNvPr id="2" name="Title 1"/>
          <p:cNvSpPr>
            <a:spLocks noGrp="1"/>
          </p:cNvSpPr>
          <p:nvPr>
            <p:ph type="title"/>
          </p:nvPr>
        </p:nvSpPr>
        <p:spPr/>
        <p:txBody>
          <a:bodyPr>
            <a:normAutofit/>
          </a:bodyPr>
          <a:lstStyle/>
          <a:p>
            <a:r>
              <a:rPr lang="en-US" dirty="0" smtClean="0"/>
              <a:t>Analysis of Periodic Systems (2/5) : System 1</a:t>
            </a:r>
            <a:endParaRPr lang="en-US" dirty="0"/>
          </a:p>
        </p:txBody>
      </p:sp>
      <p:cxnSp>
        <p:nvCxnSpPr>
          <p:cNvPr id="17" name="Straight Arrow Connector 16"/>
          <p:cNvCxnSpPr/>
          <p:nvPr/>
        </p:nvCxnSpPr>
        <p:spPr>
          <a:xfrm>
            <a:off x="4800600" y="3886200"/>
            <a:ext cx="0" cy="4572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18" name="Straight Arrow Connector 17"/>
          <p:cNvCxnSpPr/>
          <p:nvPr/>
        </p:nvCxnSpPr>
        <p:spPr>
          <a:xfrm flipH="1">
            <a:off x="6096000" y="3962400"/>
            <a:ext cx="1295400" cy="3810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21" name="Straight Arrow Connector 20"/>
          <p:cNvCxnSpPr/>
          <p:nvPr/>
        </p:nvCxnSpPr>
        <p:spPr>
          <a:xfrm>
            <a:off x="1366518" y="3900203"/>
            <a:ext cx="0" cy="4572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22" name="Straight Arrow Connector 21"/>
          <p:cNvCxnSpPr/>
          <p:nvPr/>
        </p:nvCxnSpPr>
        <p:spPr>
          <a:xfrm flipH="1">
            <a:off x="2661918" y="3976403"/>
            <a:ext cx="1295400" cy="3810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pic>
        <p:nvPicPr>
          <p:cNvPr id="23" name="Picture 22"/>
          <p:cNvPicPr>
            <a:picLocks noChangeAspect="1"/>
          </p:cNvPicPr>
          <p:nvPr/>
        </p:nvPicPr>
        <p:blipFill rotWithShape="1">
          <a:blip r:embed="rId7" cstate="print">
            <a:extLst>
              <a:ext uri="{28A0092B-C50C-407E-A947-70E740481C1C}">
                <a14:useLocalDpi xmlns:a14="http://schemas.microsoft.com/office/drawing/2010/main" val="0"/>
              </a:ext>
            </a:extLst>
          </a:blip>
          <a:srcRect l="14213" t="12060" r="21370" b="21544"/>
          <a:stretch/>
        </p:blipFill>
        <p:spPr>
          <a:xfrm>
            <a:off x="7183492" y="1729422"/>
            <a:ext cx="1981198" cy="1540932"/>
          </a:xfrm>
          <a:prstGeom prst="rect">
            <a:avLst/>
          </a:prstGeom>
          <a:ln>
            <a:noFill/>
          </a:ln>
          <a:effectLst>
            <a:outerShdw blurRad="292100" dist="139700" dir="2700000" algn="tl" rotWithShape="0">
              <a:srgbClr val="333333">
                <a:alpha val="65000"/>
              </a:srgbClr>
            </a:outerShdw>
          </a:effectLst>
        </p:spPr>
      </p:pic>
      <p:sp>
        <p:nvSpPr>
          <p:cNvPr id="24" name="Isosceles Triangle 23"/>
          <p:cNvSpPr/>
          <p:nvPr/>
        </p:nvSpPr>
        <p:spPr>
          <a:xfrm rot="16200000">
            <a:off x="5865831" y="1952691"/>
            <a:ext cx="1540931" cy="1094394"/>
          </a:xfrm>
          <a:prstGeom prst="triangl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73702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Introduction </a:t>
            </a:r>
          </a:p>
          <a:p>
            <a:r>
              <a:rPr lang="en-US" dirty="0" smtClean="0"/>
              <a:t>Related Work</a:t>
            </a:r>
          </a:p>
          <a:p>
            <a:r>
              <a:rPr lang="en-US" dirty="0" smtClean="0"/>
              <a:t>Results: </a:t>
            </a:r>
          </a:p>
          <a:p>
            <a:pPr lvl="1"/>
            <a:r>
              <a:rPr lang="en-US" dirty="0" smtClean="0"/>
              <a:t>Design-Time Network Performance Analysis of Distributed CPS Applications</a:t>
            </a:r>
          </a:p>
          <a:p>
            <a:pPr lvl="2"/>
            <a:r>
              <a:rPr lang="en-US" dirty="0" smtClean="0"/>
              <a:t>Precise Network Performance </a:t>
            </a:r>
            <a:r>
              <a:rPr lang="en-US" dirty="0"/>
              <a:t>Prediction</a:t>
            </a:r>
          </a:p>
          <a:p>
            <a:pPr lvl="2"/>
            <a:r>
              <a:rPr lang="en-US" dirty="0"/>
              <a:t>Comparison with Network Calculus</a:t>
            </a:r>
            <a:endParaRPr lang="en-US" dirty="0" smtClean="0"/>
          </a:p>
          <a:p>
            <a:pPr lvl="2"/>
            <a:r>
              <a:rPr lang="en-US" dirty="0" smtClean="0"/>
              <a:t>Analysis of Periodic Systems</a:t>
            </a:r>
          </a:p>
          <a:p>
            <a:pPr lvl="2"/>
            <a:r>
              <a:rPr lang="en-US" dirty="0" smtClean="0"/>
              <a:t>Analysis of TDMA Scheduling</a:t>
            </a:r>
          </a:p>
          <a:p>
            <a:pPr lvl="2"/>
            <a:r>
              <a:rPr lang="en-US" dirty="0" smtClean="0"/>
              <a:t>Compositional Analysis</a:t>
            </a:r>
          </a:p>
          <a:p>
            <a:pPr lvl="2"/>
            <a:r>
              <a:rPr lang="en-US" dirty="0" smtClean="0"/>
              <a:t>Delay Analysis</a:t>
            </a:r>
          </a:p>
          <a:p>
            <a:pPr lvl="2"/>
            <a:r>
              <a:rPr lang="en-US" dirty="0" smtClean="0"/>
              <a:t>Analysis of Statically Routed Networks</a:t>
            </a:r>
          </a:p>
          <a:p>
            <a:pPr lvl="1"/>
            <a:r>
              <a:rPr lang="en-US" dirty="0" smtClean="0"/>
              <a:t>Run-Time Network Performance Monitoring and Management for Distributed CPS Applications</a:t>
            </a:r>
          </a:p>
          <a:p>
            <a:pPr lvl="2"/>
            <a:r>
              <a:rPr lang="en-US" dirty="0" smtClean="0"/>
              <a:t>Measurement, Detection, and Enforcement</a:t>
            </a:r>
          </a:p>
          <a:p>
            <a:pPr lvl="2"/>
            <a:r>
              <a:rPr lang="en-US" dirty="0" smtClean="0"/>
              <a:t>DDoS Detection</a:t>
            </a:r>
          </a:p>
          <a:p>
            <a:r>
              <a:rPr lang="en-US" dirty="0" smtClean="0"/>
              <a:t>Conclusions and Future Work</a:t>
            </a:r>
          </a:p>
          <a:p>
            <a:r>
              <a:rPr lang="en-US" dirty="0" smtClean="0"/>
              <a:t>Publications</a:t>
            </a:r>
          </a:p>
        </p:txBody>
      </p:sp>
      <p:sp>
        <p:nvSpPr>
          <p:cNvPr id="4" name="Slide Number Placeholder 3"/>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386266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8939" y="4186931"/>
            <a:ext cx="3506049" cy="2645669"/>
          </a:xfrm>
        </p:spPr>
      </p:pic>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673" y="1541262"/>
            <a:ext cx="3506049" cy="264566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8938" y="1541262"/>
            <a:ext cx="3506049" cy="264566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673" y="4186931"/>
            <a:ext cx="3506049" cy="2645669"/>
          </a:xfrm>
          <a:prstGeom prst="rect">
            <a:avLst/>
          </a:prstGeom>
        </p:spPr>
      </p:pic>
      <p:sp>
        <p:nvSpPr>
          <p:cNvPr id="2" name="Title 1"/>
          <p:cNvSpPr>
            <a:spLocks noGrp="1"/>
          </p:cNvSpPr>
          <p:nvPr>
            <p:ph type="title"/>
          </p:nvPr>
        </p:nvSpPr>
        <p:spPr/>
        <p:txBody>
          <a:bodyPr>
            <a:normAutofit/>
          </a:bodyPr>
          <a:lstStyle/>
          <a:p>
            <a:r>
              <a:rPr lang="en-US" dirty="0" smtClean="0"/>
              <a:t>Analysis of Periodic Systems (3/5): System 2</a:t>
            </a:r>
            <a:endParaRPr lang="en-US" dirty="0"/>
          </a:p>
        </p:txBody>
      </p:sp>
      <p:cxnSp>
        <p:nvCxnSpPr>
          <p:cNvPr id="9" name="Straight Arrow Connector 8"/>
          <p:cNvCxnSpPr/>
          <p:nvPr/>
        </p:nvCxnSpPr>
        <p:spPr>
          <a:xfrm>
            <a:off x="1447800" y="4000500"/>
            <a:ext cx="0" cy="4572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10" name="Straight Arrow Connector 9"/>
          <p:cNvCxnSpPr/>
          <p:nvPr/>
        </p:nvCxnSpPr>
        <p:spPr>
          <a:xfrm flipH="1">
            <a:off x="2819400" y="4038600"/>
            <a:ext cx="1295400" cy="3810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11" name="Straight Arrow Connector 10"/>
          <p:cNvCxnSpPr/>
          <p:nvPr/>
        </p:nvCxnSpPr>
        <p:spPr>
          <a:xfrm>
            <a:off x="4928424" y="4007602"/>
            <a:ext cx="0" cy="457200"/>
          </a:xfrm>
          <a:prstGeom prst="straightConnector1">
            <a:avLst/>
          </a:prstGeom>
          <a:ln w="19050">
            <a:headEnd type="none" w="med" len="med"/>
            <a:tailEnd type="none" w="med" len="med"/>
          </a:ln>
        </p:spPr>
        <p:style>
          <a:lnRef idx="2">
            <a:schemeClr val="accent5"/>
          </a:lnRef>
          <a:fillRef idx="0">
            <a:schemeClr val="accent5"/>
          </a:fillRef>
          <a:effectRef idx="1">
            <a:schemeClr val="accent5"/>
          </a:effectRef>
          <a:fontRef idx="minor">
            <a:schemeClr val="tx1"/>
          </a:fontRef>
        </p:style>
      </p:cxnSp>
      <p:cxnSp>
        <p:nvCxnSpPr>
          <p:cNvPr id="12" name="Straight Arrow Connector 11"/>
          <p:cNvCxnSpPr/>
          <p:nvPr/>
        </p:nvCxnSpPr>
        <p:spPr>
          <a:xfrm flipH="1">
            <a:off x="6300024" y="4045702"/>
            <a:ext cx="1295400" cy="381000"/>
          </a:xfrm>
          <a:prstGeom prst="straightConnector1">
            <a:avLst/>
          </a:prstGeom>
          <a:ln w="19050">
            <a:headEnd type="none" w="med" len="med"/>
            <a:tailEnd type="none" w="med" len="med"/>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4512703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(4/5): Formal Definitions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Autofit/>
              </a:bodyPr>
              <a:lstStyle/>
              <a:p>
                <a:r>
                  <a:rPr lang="en-US" b="0" dirty="0" smtClean="0">
                    <a:latin typeface="Cambria Math" panose="02040503050406030204" pitchFamily="18" charset="0"/>
                  </a:rPr>
                  <a:t>We define a function </a:t>
                </a:r>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latin typeface="Cambria Math" panose="02040503050406030204" pitchFamily="18" charset="0"/>
                  </a:rPr>
                  <a:t> to be </a:t>
                </a:r>
                <a:r>
                  <a:rPr lang="en-US" b="1" dirty="0" smtClean="0">
                    <a:latin typeface="Cambria Math" panose="02040503050406030204" pitchFamily="18" charset="0"/>
                  </a:rPr>
                  <a:t>repeating</a:t>
                </a:r>
                <a:r>
                  <a:rPr lang="en-US" dirty="0" smtClean="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𝑖𝑓𝑓</m:t>
                    </m:r>
                  </m:oMath>
                </a14:m>
                <a:r>
                  <a:rPr lang="en-US" dirty="0" smtClean="0">
                    <a:latin typeface="Cambria Math" panose="02040503050406030204" pitchFamily="18" charset="0"/>
                  </a:rPr>
                  <a:t>:</a:t>
                </a:r>
                <a:endParaRPr lang="en-US" b="0"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=0</m:t>
                      </m:r>
                    </m:oMath>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 </m:t>
                      </m:r>
                      <m:r>
                        <a:rPr lang="en-US" b="0" i="1" smtClean="0">
                          <a:latin typeface="Cambria Math" panose="02040503050406030204" pitchFamily="18" charset="0"/>
                        </a:rPr>
                        <m:t>ℕ</m:t>
                      </m:r>
                      <m:r>
                        <a:rPr lang="en-US" b="0" i="1" smtClean="0">
                          <a:latin typeface="Cambria Math" panose="02040503050406030204" pitchFamily="18" charset="0"/>
                        </a:rPr>
                        <m:t>&gt;0</m:t>
                      </m:r>
                    </m:oMath>
                  </m:oMathPara>
                </a14:m>
                <a:r>
                  <a:rPr lang="en-US" b="0" dirty="0" smtClean="0"/>
                  <a:t/>
                </a:r>
                <a:br>
                  <a:rPr lang="en-US" b="0" dirty="0" smtClean="0"/>
                </a:br>
                <a:endParaRPr lang="en-US" b="0" dirty="0" smtClean="0"/>
              </a:p>
              <a:p>
                <a:pPr lvl="1"/>
                <a:r>
                  <a:rPr lang="en-US" b="0" dirty="0" smtClean="0"/>
                  <a:t>Wher</a:t>
                </a:r>
                <a:r>
                  <a:rPr lang="en-US" dirty="0" smtClean="0"/>
                  <a:t>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is periodic </a:t>
                </a:r>
                <a14:m>
                  <m:oMath xmlns:m="http://schemas.openxmlformats.org/officeDocument/2006/math">
                    <m:r>
                      <a:rPr lang="en-US" b="0" i="1" smtClean="0">
                        <a:latin typeface="Cambria Math" panose="02040503050406030204" pitchFamily="18" charset="0"/>
                      </a:rPr>
                      <m:t>𝑖𝑓𝑓</m:t>
                    </m:r>
                    <m:r>
                      <a:rPr lang="en-US" b="0" i="1" smtClean="0">
                        <a:latin typeface="Cambria Math" panose="02040503050406030204" pitchFamily="18" charset="0"/>
                      </a:rPr>
                      <m:t>: </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=0</m:t>
                    </m:r>
                  </m:oMath>
                </a14:m>
                <a:endParaRPr lang="en-US" b="0" dirty="0" smtClean="0"/>
              </a:p>
              <a:p>
                <a:pPr lvl="1"/>
                <a:r>
                  <a:rPr lang="en-US" dirty="0" smtClean="0"/>
                  <a:t>Repeating functions result from integrating periodic functions; they produce periodic functions when differentiated</a:t>
                </a:r>
              </a:p>
              <a:p>
                <a:r>
                  <a:rPr lang="en-US" dirty="0" smtClean="0"/>
                  <a:t>Analyze a deterministic, repeating queuing system defined by:</a:t>
                </a:r>
              </a:p>
              <a:p>
                <a:pPr lvl="1"/>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data service capacity of the </a:t>
                </a:r>
                <a:r>
                  <a:rPr lang="en-US" b="0" dirty="0" smtClean="0"/>
                  <a:t>network</a:t>
                </a:r>
                <a:endParaRPr lang="en-US" b="0" i="1" dirty="0" smtClean="0">
                  <a:latin typeface="Cambria Math" panose="02040503050406030204" pitchFamily="18" charset="0"/>
                </a:endParaRPr>
              </a:p>
              <a:p>
                <a:pPr lvl="1"/>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input data to the </a:t>
                </a:r>
                <a:r>
                  <a:rPr lang="en-US" b="0" dirty="0" smtClean="0"/>
                  <a:t>network</a:t>
                </a:r>
                <a:endParaRPr lang="en-US" b="0" dirty="0" smtClean="0"/>
              </a:p>
              <a:p>
                <a:pPr lvl="1"/>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output data </a:t>
                </a:r>
                <a:r>
                  <a:rPr lang="en-US" b="0" dirty="0" smtClean="0"/>
                  <a:t>transmitted on the network</a:t>
                </a:r>
                <a:endParaRPr lang="en-US" b="0" dirty="0" smtClean="0"/>
              </a:p>
              <a:p>
                <a:pPr lvl="1"/>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amount of data in the system’s buffer, </a:t>
                </a:r>
                <a14:m>
                  <m:oMath xmlns:m="http://schemas.openxmlformats.org/officeDocument/2006/math">
                    <m:r>
                      <m:rPr>
                        <m:sty m:val="p"/>
                      </m:rPr>
                      <a:rPr lang="en-US" b="0" i="0" smtClean="0">
                        <a:latin typeface="Cambria Math" panose="02040503050406030204" pitchFamily="18" charset="0"/>
                      </a:rPr>
                      <m:t>B</m:t>
                    </m:r>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t</m:t>
                        </m:r>
                      </m:e>
                    </m:d>
                    <m:r>
                      <a:rPr lang="en-US" b="0" i="0" smtClean="0">
                        <a:latin typeface="Cambria Math" panose="02040503050406030204" pitchFamily="18" charset="0"/>
                      </a:rPr>
                      <m:t>=</m:t>
                    </m:r>
                    <m:r>
                      <a:rPr lang="en-US" b="0" i="1" smtClean="0">
                        <a:latin typeface="Cambria Math" panose="02040503050406030204" pitchFamily="18" charset="0"/>
                      </a:rPr>
                      <m:t>𝐼</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remaining service capacity of the </a:t>
                </a:r>
                <a:r>
                  <a:rPr lang="en-US" b="0" dirty="0" smtClean="0"/>
                  <a:t>network </a:t>
                </a:r>
                <a:r>
                  <a:rPr lang="en-US" b="0" dirty="0" smtClean="0"/>
                  <a:t>after servicing </a:t>
                </a:r>
                <a14:m>
                  <m:oMath xmlns:m="http://schemas.openxmlformats.org/officeDocument/2006/math">
                    <m:r>
                      <a:rPr lang="en-US" b="0" i="1" smtClean="0">
                        <a:latin typeface="Cambria Math" panose="02040503050406030204" pitchFamily="18" charset="0"/>
                      </a:rPr>
                      <m:t>𝐼</m:t>
                    </m:r>
                  </m:oMath>
                </a14:m>
                <a:r>
                  <a:rPr lang="en-US" b="0" dirty="0" smtClean="0"/>
                  <a:t>, i.e. </a:t>
                </a:r>
                <a14:m>
                  <m:oMath xmlns:m="http://schemas.openxmlformats.org/officeDocument/2006/math">
                    <m:r>
                      <a:rPr lang="en-US" b="0" i="1" smtClean="0">
                        <a:latin typeface="Cambria Math" panose="02040503050406030204" pitchFamily="18" charset="0"/>
                      </a:rPr>
                      <m:t>𝑆</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𝑇</m:t>
                    </m:r>
                  </m:oMath>
                </a14:m>
                <a:r>
                  <a:rPr lang="en-US" b="0" dirty="0" smtClean="0"/>
                  <a:t>: </a:t>
                </a:r>
                <a:r>
                  <a:rPr lang="en-US" b="0" dirty="0" err="1" smtClean="0"/>
                  <a:t>hyperperiod</a:t>
                </a:r>
                <a:r>
                  <a:rPr lang="en-US" b="0" dirty="0" smtClean="0"/>
                  <a:t> of the input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oMath>
                </a14:m>
                <a:r>
                  <a:rPr lang="en-US" b="0" dirty="0" smtClean="0"/>
                  <a:t> and the service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oMath>
                </a14:m>
                <a:r>
                  <a:rPr lang="en-US" b="0" dirty="0" smtClean="0"/>
                  <a:t>, </a:t>
                </a:r>
                <a14:m>
                  <m:oMath xmlns:m="http://schemas.openxmlformats.org/officeDocument/2006/math">
                    <m:r>
                      <m:rPr>
                        <m:sty m:val="p"/>
                      </m:rPr>
                      <a:rPr lang="en-US" b="0" i="0" smtClean="0">
                        <a:latin typeface="Cambria Math" panose="02040503050406030204" pitchFamily="18" charset="0"/>
                      </a:rPr>
                      <m:t>T</m:t>
                    </m:r>
                    <m:r>
                      <a:rPr lang="en-US" b="0" i="0" smtClean="0">
                        <a:latin typeface="Cambria Math" panose="02040503050406030204" pitchFamily="18" charset="0"/>
                      </a:rPr>
                      <m:t>=</m:t>
                    </m:r>
                    <m:r>
                      <a:rPr lang="en-US" b="0" i="1" smtClean="0">
                        <a:latin typeface="Cambria Math" panose="02040503050406030204" pitchFamily="18" charset="0"/>
                      </a:rPr>
                      <m:t>𝑙𝑐𝑚</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r>
                      <a:rPr lang="en-US" b="0" i="1" smtClean="0">
                        <a:latin typeface="Cambria Math" panose="02040503050406030204" pitchFamily="18" charset="0"/>
                      </a:rPr>
                      <m:t>)</m:t>
                    </m:r>
                  </m:oMath>
                </a14:m>
                <a:endParaRPr lang="en-US" b="0"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9" t="-1120" r="-95" b="-1274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37089601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(5/5): Stability Analysis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Autofit/>
              </a:bodyPr>
              <a:lstStyle/>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&lt;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a:t>
                </a:r>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is a measure of how much extra data the </a:t>
                </a:r>
                <a:r>
                  <a:rPr lang="en-US" dirty="0" smtClean="0"/>
                  <a:t>network </a:t>
                </a:r>
                <a:r>
                  <a:rPr lang="en-US" dirty="0" smtClean="0"/>
                  <a:t>can transmit in a given period</a:t>
                </a:r>
                <a:r>
                  <a:rPr lang="en-US" dirty="0"/>
                  <a:t>;</a:t>
                </a:r>
                <a:r>
                  <a:rPr lang="en-US" dirty="0" smtClean="0"/>
                  <a:t> not all of the data in the buffer will have been serviced by the end of the second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smtClean="0"/>
              </a:p>
              <a:p>
                <a:pPr lvl="1"/>
                <a:r>
                  <a:rPr lang="en-US" dirty="0" smtClean="0"/>
                  <a:t>For any two successive periods,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oMath>
                </a14:m>
                <a:r>
                  <a:rPr lang="en-US" dirty="0" smtClean="0"/>
                  <a:t> and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i="1" smtClean="0">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smtClean="0"/>
                  <a:t/>
                </a:r>
                <a:br>
                  <a:rPr lang="en-US"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&lt;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&gt;0</m:t>
                    </m:r>
                  </m:oMath>
                </a14:m>
                <a:endParaRPr lang="en-US" dirty="0" smtClean="0"/>
              </a:p>
              <a:p>
                <a:pPr lvl="2"/>
                <a:r>
                  <a:rPr lang="en-US" dirty="0" smtClean="0"/>
                  <a:t>Therefore the system has </a:t>
                </a:r>
                <a:r>
                  <a:rPr lang="en-US" b="1" dirty="0" smtClean="0"/>
                  <a:t>unbounded buffer growth</a:t>
                </a:r>
                <a:endParaRPr lang="en-US" dirty="0" smtClean="0"/>
              </a:p>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a:t>
                </a:r>
              </a:p>
              <a:p>
                <a:pPr lvl="1"/>
                <a:r>
                  <a:rPr lang="en-US" dirty="0" smtClean="0"/>
                  <a:t>The </a:t>
                </a:r>
                <a:r>
                  <a:rPr lang="en-US" dirty="0" smtClean="0"/>
                  <a:t>network </a:t>
                </a:r>
                <a:r>
                  <a:rPr lang="en-US" dirty="0" smtClean="0"/>
                  <a:t>can service in a period the amount of data remaining in the buffer from the preceding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a:p>
              <a:p>
                <a:pPr lvl="1"/>
                <a:r>
                  <a:rPr lang="en-US" dirty="0"/>
                  <a:t>For any two successive periods,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oMath>
                </a14:m>
                <a:r>
                  <a:rPr lang="en-US" dirty="0"/>
                  <a:t> and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𝑇</m:t>
                    </m:r>
                    <m:r>
                      <a:rPr lang="en-US" b="0" i="1" smtClean="0">
                        <a:latin typeface="Cambria Math" panose="02040503050406030204" pitchFamily="18" charset="0"/>
                      </a:rPr>
                      <m:t>:</m:t>
                    </m:r>
                  </m:oMath>
                </a14:m>
                <a:r>
                  <a:rPr lang="en-US" dirty="0"/>
                  <a:t/>
                </a:r>
                <a:br>
                  <a:rPr lang="en-US" dirty="0"/>
                </a:br>
                <a14:m>
                  <m:oMath xmlns:m="http://schemas.openxmlformats.org/officeDocument/2006/math">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&gt;0</m:t>
                    </m:r>
                  </m:oMath>
                </a14:m>
                <a:endParaRPr lang="en-US" dirty="0"/>
              </a:p>
              <a:p>
                <a:pPr lvl="2"/>
                <a:r>
                  <a:rPr lang="en-US" dirty="0" smtClean="0"/>
                  <a:t>Therefore the </a:t>
                </a:r>
                <a:r>
                  <a:rPr lang="en-US" dirty="0"/>
                  <a:t>system has </a:t>
                </a:r>
                <a:r>
                  <a:rPr lang="en-US" dirty="0" smtClean="0"/>
                  <a:t>a </a:t>
                </a:r>
                <a:r>
                  <a:rPr lang="en-US" b="1" dirty="0" smtClean="0"/>
                  <a:t>finite buffer</a:t>
                </a:r>
                <a:endParaRPr lang="en-US" dirty="0" smtClean="0"/>
              </a:p>
              <a:p>
                <a:pPr lvl="1"/>
                <a:endParaRPr lang="en-US" dirty="0" smtClean="0"/>
              </a:p>
              <a:p>
                <a:pPr lvl="1"/>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9" t="-1120" b="-147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dirty="0"/>
          </a:p>
        </p:txBody>
      </p:sp>
    </p:spTree>
    <p:extLst>
      <p:ext uri="{BB962C8B-B14F-4D97-AF65-F5344CB8AC3E}">
        <p14:creationId xmlns:p14="http://schemas.microsoft.com/office/powerpoint/2010/main" val="930615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TDMA</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1400" dirty="0" smtClean="0"/>
                  <a:t>Time Division Multiple Access (TDMA) is a Medium Access Control (MAC) protocol designed to minimize the number of packet collisions</a:t>
                </a:r>
              </a:p>
              <a:p>
                <a:pPr lvl="1"/>
                <a:r>
                  <a:rPr lang="en-US" sz="1200" dirty="0" smtClean="0"/>
                  <a:t>Allocates time slices to each transmitter during which only they are allowed to send</a:t>
                </a:r>
              </a:p>
              <a:p>
                <a:pPr lvl="1"/>
                <a:r>
                  <a:rPr lang="en-US" sz="1200" dirty="0" smtClean="0"/>
                  <a:t>The sequence of time slices repeats with a certain period</a:t>
                </a:r>
              </a:p>
              <a:p>
                <a:pPr lvl="1"/>
                <a:r>
                  <a:rPr lang="en-US" sz="1200" dirty="0" smtClean="0"/>
                  <a:t>MAC layer protocols can affect the performance of the application adversely and so must be taken into account when analyzing the system</a:t>
                </a:r>
              </a:p>
              <a:p>
                <a:r>
                  <a:rPr lang="en-US" sz="1400" dirty="0" smtClean="0"/>
                  <a:t>By integrating such low-level protocol behavior models into the network model, we can more precisely predict the performance of the applications </a:t>
                </a:r>
              </a:p>
              <a:p>
                <a:r>
                  <a:rPr lang="en-US" sz="1400" dirty="0" smtClean="0"/>
                  <a:t>Given:</a:t>
                </a:r>
              </a:p>
              <a:p>
                <a:pPr lvl="1"/>
                <a14:m>
                  <m:oMath xmlns:m="http://schemas.openxmlformats.org/officeDocument/2006/math">
                    <m:r>
                      <a:rPr lang="en-US" sz="1200" b="0" i="1" smtClean="0">
                        <a:latin typeface="Cambria Math" panose="02040503050406030204" pitchFamily="18" charset="0"/>
                      </a:rPr>
                      <m:t>𝑇</m:t>
                    </m:r>
                  </m:oMath>
                </a14:m>
                <a:r>
                  <a:rPr lang="en-US" sz="1200" dirty="0" smtClean="0"/>
                  <a:t>: the period of the TDMA schedule</a:t>
                </a:r>
              </a:p>
              <a:p>
                <a:pPr lvl="1"/>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𝑛</m:t>
                        </m:r>
                      </m:sub>
                    </m:sSub>
                  </m:oMath>
                </a14:m>
                <a:r>
                  <a:rPr lang="en-US" sz="1200" dirty="0" smtClean="0"/>
                  <a:t>: the duration of node </a:t>
                </a:r>
                <a14:m>
                  <m:oMath xmlns:m="http://schemas.openxmlformats.org/officeDocument/2006/math">
                    <m:r>
                      <a:rPr lang="en-US" sz="1200" b="0" i="1" smtClean="0">
                        <a:latin typeface="Cambria Math" panose="02040503050406030204" pitchFamily="18" charset="0"/>
                      </a:rPr>
                      <m:t>𝑛</m:t>
                    </m:r>
                  </m:oMath>
                </a14:m>
                <a:r>
                  <a:rPr lang="en-US" sz="1200" dirty="0" smtClean="0"/>
                  <a:t>’s TDMA slot</a:t>
                </a:r>
              </a:p>
              <a:p>
                <a:pPr lvl="1"/>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𝑏𝑤</m:t>
                        </m:r>
                      </m:e>
                      <m:sub>
                        <m:r>
                          <a:rPr lang="en-US" sz="1200" b="0" i="1" smtClean="0">
                            <a:latin typeface="Cambria Math" panose="02040503050406030204" pitchFamily="18" charset="0"/>
                          </a:rPr>
                          <m:t>𝑛</m:t>
                        </m:r>
                      </m:sub>
                    </m:sSub>
                  </m:oMath>
                </a14:m>
                <a:r>
                  <a:rPr lang="en-US" sz="1200" dirty="0" smtClean="0"/>
                  <a:t>: the bandwidth available to node </a:t>
                </a:r>
                <a14:m>
                  <m:oMath xmlns:m="http://schemas.openxmlformats.org/officeDocument/2006/math">
                    <m:r>
                      <a:rPr lang="en-US" sz="1200" b="0" i="1" smtClean="0">
                        <a:latin typeface="Cambria Math" panose="02040503050406030204" pitchFamily="18" charset="0"/>
                      </a:rPr>
                      <m:t>𝑛</m:t>
                    </m:r>
                  </m:oMath>
                </a14:m>
                <a:r>
                  <a:rPr lang="en-US" sz="1200" dirty="0" smtClean="0"/>
                  <a:t> during its slot</a:t>
                </a:r>
              </a:p>
              <a:p>
                <a:r>
                  <a:rPr lang="en-US" sz="1400" dirty="0" smtClean="0"/>
                  <a:t>We calculate:</a:t>
                </a:r>
              </a:p>
              <a:p>
                <a:pPr lvl="1"/>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𝑏𝑤</m:t>
                        </m:r>
                      </m:e>
                      <m:sub>
                        <m:r>
                          <a:rPr lang="en-US" sz="1200" b="0" i="1" smtClean="0">
                            <a:latin typeface="Cambria Math" panose="02040503050406030204" pitchFamily="18" charset="0"/>
                          </a:rPr>
                          <m:t>𝑒𝑓𝑓𝑒𝑐𝑡𝑖𝑣𝑒</m:t>
                        </m:r>
                      </m:sub>
                    </m:sSub>
                  </m:oMath>
                </a14:m>
                <a:r>
                  <a:rPr lang="en-US" sz="1200" dirty="0" smtClean="0"/>
                  <a:t>: the perceived bandwidth available to the node during the TDMA period</a:t>
                </a:r>
              </a:p>
              <a:p>
                <a:pPr lvl="1"/>
                <a14:m>
                  <m:oMath xmlns:m="http://schemas.openxmlformats.org/officeDocument/2006/math">
                    <m:sSub>
                      <m:sSubPr>
                        <m:ctrlPr>
                          <a:rPr lang="en-US" sz="1200" i="1" smtClean="0">
                            <a:latin typeface="Cambria Math" panose="02040503050406030204" pitchFamily="18" charset="0"/>
                          </a:rPr>
                        </m:ctrlPr>
                      </m:sSubPr>
                      <m:e>
                        <m:r>
                          <m:rPr>
                            <m:sty m:val="p"/>
                          </m:rPr>
                          <a:rPr lang="en-US" sz="1200" b="0" i="0" smtClean="0">
                            <a:latin typeface="Cambria Math" panose="02040503050406030204" pitchFamily="18" charset="0"/>
                          </a:rPr>
                          <m:t>Δ</m:t>
                        </m:r>
                      </m:e>
                      <m:sub>
                        <m:r>
                          <a:rPr lang="en-US" sz="1200" b="0" i="1" smtClean="0">
                            <a:latin typeface="Cambria Math" panose="02040503050406030204" pitchFamily="18" charset="0"/>
                          </a:rPr>
                          <m:t>𝑑𝑒𝑙𝑎𝑦</m:t>
                        </m:r>
                      </m:sub>
                    </m:sSub>
                  </m:oMath>
                </a14:m>
                <a:r>
                  <a:rPr lang="en-US" sz="1200" dirty="0" smtClean="0"/>
                  <a:t>: the change in the predicted delay experienced by application traffic</a:t>
                </a:r>
              </a:p>
              <a:p>
                <a:pPr lvl="1"/>
                <a14:m>
                  <m:oMath xmlns:m="http://schemas.openxmlformats.org/officeDocument/2006/math">
                    <m:sSub>
                      <m:sSubPr>
                        <m:ctrlPr>
                          <a:rPr lang="en-US" sz="1200" i="1" smtClean="0">
                            <a:latin typeface="Cambria Math" panose="02040503050406030204" pitchFamily="18" charset="0"/>
                          </a:rPr>
                        </m:ctrlPr>
                      </m:sSubPr>
                      <m:e>
                        <m:r>
                          <m:rPr>
                            <m:sty m:val="p"/>
                          </m:rPr>
                          <a:rPr lang="en-US" sz="1200" b="0" i="0" smtClean="0">
                            <a:latin typeface="Cambria Math" panose="02040503050406030204" pitchFamily="18" charset="0"/>
                          </a:rPr>
                          <m:t>Δ</m:t>
                        </m:r>
                      </m:e>
                      <m:sub>
                        <m:r>
                          <a:rPr lang="en-US" sz="1200" b="0" i="1" smtClean="0">
                            <a:latin typeface="Cambria Math" panose="02040503050406030204" pitchFamily="18" charset="0"/>
                          </a:rPr>
                          <m:t>𝑏𝑢𝑓𝑓𝑒𝑟</m:t>
                        </m:r>
                      </m:sub>
                    </m:sSub>
                  </m:oMath>
                </a14:m>
                <a:r>
                  <a:rPr lang="en-US" sz="1200" dirty="0" smtClean="0"/>
                  <a:t>: the change in the predicted buffer space required for the application</a:t>
                </a:r>
              </a:p>
              <a:p>
                <a:endParaRPr lang="en-US" sz="1400" dirty="0" smtClean="0"/>
              </a:p>
              <a:p>
                <a:pPr lvl="1"/>
                <a:endParaRPr lang="en-US" sz="1200" b="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t="-560" r="-756" b="-65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35227319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6404" y="1676400"/>
                <a:ext cx="6446520" cy="2362199"/>
              </a:xfrm>
            </p:spPr>
            <p:txBody>
              <a:bodyPr>
                <a:normAutofit fontScale="85000" lnSpcReduction="20000"/>
              </a:bodyPr>
              <a:lstStyle/>
              <a:p>
                <a:pPr marL="0" indent="0">
                  <a:buNone/>
                </a:pPr>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num>
                      <m:den>
                        <m:r>
                          <a:rPr lang="en-US" b="0" i="1" smtClean="0">
                            <a:latin typeface="Cambria Math" panose="02040503050406030204" pitchFamily="18" charset="0"/>
                          </a:rPr>
                          <m:t>𝑇</m:t>
                        </m:r>
                      </m:den>
                    </m:f>
                  </m:oMath>
                </a14:m>
                <a:r>
                  <a:rPr lang="en-US" b="0" i="1" dirty="0" smtClean="0">
                    <a:latin typeface="Cambria Math" panose="02040503050406030204" pitchFamily="18" charset="0"/>
                  </a:rPr>
                  <a:t/>
                </a:r>
                <a:br>
                  <a:rPr lang="en-US" b="0" i="1" dirty="0" smtClean="0">
                    <a:latin typeface="Cambria Math" panose="02040503050406030204" pitchFamily="18" charset="0"/>
                  </a:rPr>
                </a:br>
                <a:r>
                  <a:rPr lang="en-US" b="0" i="1" dirty="0" smtClean="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b="0" i="1" dirty="0" smtClean="0">
                    <a:latin typeface="Cambria Math" panose="02040503050406030204" pitchFamily="18" charset="0"/>
                  </a:rPr>
                  <a:t/>
                </a:r>
                <a:br>
                  <a:rPr lang="en-US" b="0" i="1" dirty="0" smtClean="0">
                    <a:latin typeface="Cambria Math" panose="02040503050406030204" pitchFamily="18" charset="0"/>
                  </a:rPr>
                </a:br>
                <a:r>
                  <a:rPr lang="en-US" b="0" i="1" dirty="0" smtClean="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oMath>
                </a14:m>
                <a:endParaRPr lang="en-US" dirty="0" smtClean="0"/>
              </a:p>
              <a:p>
                <a:r>
                  <a:rPr lang="en-US" dirty="0" smtClean="0"/>
                  <a:t>Since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dirty="0" smtClean="0"/>
                  <a:t> is dependent on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oMath>
                </a14:m>
                <a:r>
                  <a:rPr lang="en-US" dirty="0" smtClean="0"/>
                  <a:t> is bounded by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oMath>
                </a14:m>
                <a:r>
                  <a:rPr lang="en-US" dirty="0" smtClean="0"/>
                  <a:t> is governed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endParaRPr lang="en-US" dirty="0" smtClean="0"/>
              </a:p>
              <a:p>
                <a:r>
                  <a:rPr lang="en-US" dirty="0" smtClean="0"/>
                  <a:t>Minimizing </a:t>
                </a:r>
                <a14:m>
                  <m:oMath xmlns:m="http://schemas.openxmlformats.org/officeDocument/2006/math">
                    <m:r>
                      <a:rPr lang="en-US" b="0" i="1" smtClean="0">
                        <a:latin typeface="Cambria Math" panose="02040503050406030204" pitchFamily="18" charset="0"/>
                      </a:rPr>
                      <m:t>𝑇</m:t>
                    </m:r>
                  </m:oMath>
                </a14:m>
                <a:r>
                  <a:rPr lang="en-US" dirty="0" smtClean="0"/>
                  <a:t> minimizes both the maximum extra delay and maximum extra buffer space</a:t>
                </a:r>
              </a:p>
              <a:p>
                <a:pPr lvl="1"/>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6404" y="1676400"/>
                <a:ext cx="6446520" cy="2362199"/>
              </a:xfrm>
              <a:blipFill>
                <a:blip r:embed="rId8"/>
                <a:stretch>
                  <a:fillRect t="-258" b="-1292"/>
                </a:stretch>
              </a:blipFill>
            </p:spPr>
            <p:txBody>
              <a:bodyPr/>
              <a:lstStyle/>
              <a:p>
                <a:r>
                  <a:rPr lang="en-US">
                    <a:noFill/>
                  </a:rPr>
                  <a:t> </a:t>
                </a:r>
              </a:p>
            </p:txBody>
          </p:sp>
        </mc:Fallback>
      </mc:AlternateContent>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a:t>
            </a:r>
            <a:br>
              <a:rPr lang="en-US" dirty="0" smtClean="0"/>
            </a:br>
            <a:r>
              <a:rPr lang="en-US" dirty="0" smtClean="0"/>
              <a:t>TDMA</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24</a:t>
            </a:fld>
            <a:endParaRPr lang="en-US" dirty="0"/>
          </a:p>
        </p:txBody>
      </p:sp>
      <p:pic>
        <p:nvPicPr>
          <p:cNvPr id="5" name="Picture 4"/>
          <p:cNvPicPr>
            <a:picLocks noChangeAspect="1"/>
          </p:cNvPicPr>
          <p:nvPr/>
        </p:nvPicPr>
        <p:blipFill rotWithShape="1">
          <a:blip r:embed="rId9">
            <a:extLst>
              <a:ext uri="{28A0092B-C50C-407E-A947-70E740481C1C}">
                <a14:useLocalDpi xmlns:a14="http://schemas.microsoft.com/office/drawing/2010/main" val="0"/>
              </a:ext>
            </a:extLst>
          </a:blip>
          <a:srcRect l="9626" t="4564" r="8373" b="5214"/>
          <a:stretch/>
        </p:blipFill>
        <p:spPr>
          <a:xfrm>
            <a:off x="179204" y="4038600"/>
            <a:ext cx="3402195" cy="2821334"/>
          </a:xfrm>
          <a:prstGeom prst="rect">
            <a:avLst/>
          </a:prstGeom>
        </p:spPr>
      </p:pic>
      <p:pic>
        <p:nvPicPr>
          <p:cNvPr id="6" name="Picture 5"/>
          <p:cNvPicPr>
            <a:picLocks noChangeAspect="1"/>
          </p:cNvPicPr>
          <p:nvPr/>
        </p:nvPicPr>
        <p:blipFill rotWithShape="1">
          <a:blip r:embed="rId10">
            <a:extLst>
              <a:ext uri="{28A0092B-C50C-407E-A947-70E740481C1C}">
                <a14:useLocalDpi xmlns:a14="http://schemas.microsoft.com/office/drawing/2010/main" val="0"/>
              </a:ext>
            </a:extLst>
          </a:blip>
          <a:srcRect l="7993" t="4560" r="8087" b="5302"/>
          <a:stretch/>
        </p:blipFill>
        <p:spPr>
          <a:xfrm>
            <a:off x="4876800" y="3990939"/>
            <a:ext cx="3541665" cy="2867061"/>
          </a:xfrm>
          <a:prstGeom prst="rect">
            <a:avLst/>
          </a:prstGeom>
        </p:spPr>
      </p:pic>
      <p:grpSp>
        <p:nvGrpSpPr>
          <p:cNvPr id="20" name="Group 19"/>
          <p:cNvGrpSpPr/>
          <p:nvPr/>
        </p:nvGrpSpPr>
        <p:grpSpPr>
          <a:xfrm>
            <a:off x="3705989" y="762000"/>
            <a:ext cx="4681996" cy="2828456"/>
            <a:chOff x="3705989" y="762000"/>
            <a:chExt cx="4681996" cy="2828456"/>
          </a:xfrm>
        </p:grpSpPr>
        <p:grpSp>
          <p:nvGrpSpPr>
            <p:cNvPr id="19" name="Group 18"/>
            <p:cNvGrpSpPr/>
            <p:nvPr/>
          </p:nvGrpSpPr>
          <p:grpSpPr>
            <a:xfrm>
              <a:off x="3705989" y="762000"/>
              <a:ext cx="4681996" cy="2828456"/>
              <a:chOff x="3705989" y="762000"/>
              <a:chExt cx="4681996" cy="2828456"/>
            </a:xfrm>
          </p:grpSpPr>
          <p:grpSp>
            <p:nvGrpSpPr>
              <p:cNvPr id="28" name="Group 27"/>
              <p:cNvGrpSpPr/>
              <p:nvPr/>
            </p:nvGrpSpPr>
            <p:grpSpPr>
              <a:xfrm>
                <a:off x="3705989" y="762000"/>
                <a:ext cx="4681996" cy="2828456"/>
                <a:chOff x="3705989" y="762000"/>
                <a:chExt cx="4681996" cy="2828456"/>
              </a:xfrm>
            </p:grpSpPr>
            <p:pic>
              <p:nvPicPr>
                <p:cNvPr id="8" name="Picture 7"/>
                <p:cNvPicPr>
                  <a:picLocks noChangeAspect="1"/>
                </p:cNvPicPr>
                <p:nvPr/>
              </p:nvPicPr>
              <p:blipFill rotWithShape="1">
                <a:blip r:embed="rId11">
                  <a:extLst>
                    <a:ext uri="{28A0092B-C50C-407E-A947-70E740481C1C}">
                      <a14:useLocalDpi xmlns:a14="http://schemas.microsoft.com/office/drawing/2010/main" val="0"/>
                    </a:ext>
                  </a:extLst>
                </a:blip>
                <a:srcRect l="7638" t="5382" r="7497" b="4021"/>
                <a:stretch/>
              </p:blipFill>
              <p:spPr>
                <a:xfrm>
                  <a:off x="4876800" y="762000"/>
                  <a:ext cx="3511185" cy="2828456"/>
                </a:xfrm>
                <a:prstGeom prst="rect">
                  <a:avLst/>
                </a:prstGeom>
              </p:spPr>
            </p:pic>
            <p:cxnSp>
              <p:nvCxnSpPr>
                <p:cNvPr id="9" name="Straight Connector 8"/>
                <p:cNvCxnSpPr/>
                <p:nvPr/>
              </p:nvCxnSpPr>
              <p:spPr>
                <a:xfrm flipV="1">
                  <a:off x="6324600" y="1676400"/>
                  <a:ext cx="0" cy="175260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flipV="1">
                  <a:off x="6781800" y="1691322"/>
                  <a:ext cx="0" cy="1737678"/>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13" name="TextBox 12"/>
                    <p:cNvSpPr txBox="1"/>
                    <p:nvPr/>
                  </p:nvSpPr>
                  <p:spPr>
                    <a:xfrm>
                      <a:off x="6357346" y="868679"/>
                      <a:ext cx="39170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oMath>
                        </m:oMathPara>
                      </a14:m>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6357346" y="868679"/>
                      <a:ext cx="391709"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475692" y="958333"/>
                      <a:ext cx="45820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5475692" y="958333"/>
                      <a:ext cx="458202" cy="369332"/>
                    </a:xfrm>
                    <a:prstGeom prst="rect">
                      <a:avLst/>
                    </a:prstGeom>
                    <a:blipFill>
                      <a:blip r:embed="rId5"/>
                      <a:stretch>
                        <a:fillRect/>
                      </a:stretch>
                    </a:blipFill>
                  </p:spPr>
                  <p:txBody>
                    <a:bodyPr/>
                    <a:lstStyle/>
                    <a:p>
                      <a:r>
                        <a:rPr lang="en-US">
                          <a:noFill/>
                        </a:rPr>
                        <a:t> </a:t>
                      </a:r>
                    </a:p>
                  </p:txBody>
                </p:sp>
              </mc:Fallback>
            </mc:AlternateContent>
            <p:cxnSp>
              <p:nvCxnSpPr>
                <p:cNvPr id="18" name="Straight Connector 17"/>
                <p:cNvCxnSpPr/>
                <p:nvPr/>
              </p:nvCxnSpPr>
              <p:spPr>
                <a:xfrm flipH="1">
                  <a:off x="4953000" y="1516072"/>
                  <a:ext cx="304800" cy="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4383911" y="1291493"/>
                      <a:ext cx="6504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𝑏𝑤</m:t>
                                </m:r>
                              </m:e>
                              <m:sub>
                                <m:r>
                                  <a:rPr lang="en-US" i="1">
                                    <a:latin typeface="Cambria Math" panose="02040503050406030204" pitchFamily="18" charset="0"/>
                                  </a:rPr>
                                  <m:t>𝑛</m:t>
                                </m:r>
                              </m:sub>
                            </m:sSub>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4383911" y="1291493"/>
                      <a:ext cx="650499" cy="369332"/>
                    </a:xfrm>
                    <a:prstGeom prst="rect">
                      <a:avLst/>
                    </a:prstGeom>
                    <a:blipFill>
                      <a:blip r:embed="rId6"/>
                      <a:stretch>
                        <a:fillRect/>
                      </a:stretch>
                    </a:blipFill>
                  </p:spPr>
                  <p:txBody>
                    <a:bodyPr/>
                    <a:lstStyle/>
                    <a:p>
                      <a:r>
                        <a:rPr lang="en-US">
                          <a:noFill/>
                        </a:rPr>
                        <a:t> </a:t>
                      </a:r>
                    </a:p>
                  </p:txBody>
                </p:sp>
              </mc:Fallback>
            </mc:AlternateContent>
            <p:cxnSp>
              <p:nvCxnSpPr>
                <p:cNvPr id="26" name="Straight Connector 25"/>
                <p:cNvCxnSpPr/>
                <p:nvPr/>
              </p:nvCxnSpPr>
              <p:spPr>
                <a:xfrm flipH="1">
                  <a:off x="4953000" y="3011378"/>
                  <a:ext cx="304800" cy="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7" name="TextBox 26"/>
                    <p:cNvSpPr txBox="1"/>
                    <p:nvPr/>
                  </p:nvSpPr>
                  <p:spPr>
                    <a:xfrm>
                      <a:off x="3705989" y="2806171"/>
                      <a:ext cx="1339341"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oMath>
                        </m:oMathPara>
                      </a14:m>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3705989" y="2806171"/>
                      <a:ext cx="1339341" cy="391582"/>
                    </a:xfrm>
                    <a:prstGeom prst="rect">
                      <a:avLst/>
                    </a:prstGeom>
                    <a:blipFill>
                      <a:blip r:embed="rId7"/>
                      <a:stretch>
                        <a:fillRect b="-9231"/>
                      </a:stretch>
                    </a:blipFill>
                  </p:spPr>
                  <p:txBody>
                    <a:bodyPr/>
                    <a:lstStyle/>
                    <a:p>
                      <a:r>
                        <a:rPr lang="en-US">
                          <a:noFill/>
                        </a:rPr>
                        <a:t> </a:t>
                      </a:r>
                    </a:p>
                  </p:txBody>
                </p:sp>
              </mc:Fallback>
            </mc:AlternateContent>
          </p:grpSp>
          <p:sp>
            <p:nvSpPr>
              <p:cNvPr id="12" name="Right Brace 11"/>
              <p:cNvSpPr/>
              <p:nvPr/>
            </p:nvSpPr>
            <p:spPr>
              <a:xfrm rot="16200000">
                <a:off x="6387683" y="1206082"/>
                <a:ext cx="331037" cy="457198"/>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
          <p:nvSpPr>
            <p:cNvPr id="16" name="Right Brace 15"/>
            <p:cNvSpPr/>
            <p:nvPr/>
          </p:nvSpPr>
          <p:spPr>
            <a:xfrm rot="16200000">
              <a:off x="5603905" y="1406498"/>
              <a:ext cx="144473" cy="74675"/>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985659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p:sp>
        <p:nvSpPr>
          <p:cNvPr id="3" name="Content Placeholder 2"/>
          <p:cNvSpPr>
            <a:spLocks noGrp="1"/>
          </p:cNvSpPr>
          <p:nvPr>
            <p:ph idx="1"/>
          </p:nvPr>
        </p:nvSpPr>
        <p:spPr/>
        <p:txBody>
          <a:bodyPr>
            <a:normAutofit/>
          </a:bodyPr>
          <a:lstStyle/>
          <a:p>
            <a:r>
              <a:rPr lang="en-US" dirty="0" smtClean="0"/>
              <a:t>Goal: allow applications to be analyzed separately, derive performance prediction for each application</a:t>
            </a:r>
          </a:p>
          <a:p>
            <a:r>
              <a:rPr lang="en-US" b="1" dirty="0" smtClean="0"/>
              <a:t>Compositionality</a:t>
            </a:r>
            <a:r>
              <a:rPr lang="en-US" dirty="0" smtClean="0"/>
              <a:t>: when a system’s properties can be derived from the properties of its components and how they are interconnected</a:t>
            </a:r>
          </a:p>
          <a:p>
            <a:r>
              <a:rPr lang="en-US" b="1" dirty="0" smtClean="0"/>
              <a:t>Composability</a:t>
            </a:r>
            <a:r>
              <a:rPr lang="en-US" dirty="0" smtClean="0"/>
              <a:t>: when components’ properties do not change when it is composed with other components</a:t>
            </a:r>
          </a:p>
          <a:p>
            <a:r>
              <a:rPr lang="en-US" dirty="0" smtClean="0"/>
              <a:t>Must define the way applications’ profiles share their node’s resources and formalize mathematically the sharing of the resources</a:t>
            </a:r>
          </a:p>
        </p:txBody>
      </p:sp>
      <p:sp>
        <p:nvSpPr>
          <p:cNvPr id="4" name="Slide Number Placeholder 3"/>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13195370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dirty="0" smtClean="0"/>
                  <a:t>To determine the way in which a node provides network capacity to its applications, we assign each application flow in the </a:t>
                </a:r>
                <a:r>
                  <a:rPr lang="en-US" b="1" dirty="0" smtClean="0"/>
                  <a:t>system</a:t>
                </a:r>
                <a:r>
                  <a:rPr lang="en-US" dirty="0" smtClean="0"/>
                  <a:t> a unique priority, </a:t>
                </a:r>
                <a14:m>
                  <m:oMath xmlns:m="http://schemas.openxmlformats.org/officeDocument/2006/math">
                    <m:r>
                      <a:rPr lang="en-US" b="0" i="1" smtClean="0">
                        <a:latin typeface="Cambria Math" panose="02040503050406030204" pitchFamily="18" charset="0"/>
                      </a:rPr>
                      <m:t>𝑈</m:t>
                    </m:r>
                  </m:oMath>
                </a14:m>
                <a:endParaRPr lang="en-US" dirty="0" smtClean="0"/>
              </a:p>
              <a:p>
                <a:pPr lvl="1"/>
                <a:r>
                  <a:rPr lang="en-US" dirty="0" smtClean="0"/>
                  <a:t>Applications serviced in </a:t>
                </a:r>
                <a:r>
                  <a:rPr lang="en-US" b="1" dirty="0" smtClean="0"/>
                  <a:t>strict order</a:t>
                </a:r>
                <a:r>
                  <a:rPr lang="en-US" dirty="0" smtClean="0"/>
                  <a:t> according to priority</a:t>
                </a:r>
              </a:p>
              <a:p>
                <a:pPr lvl="1"/>
                <a:r>
                  <a:rPr lang="en-US" dirty="0" smtClean="0"/>
                  <a:t>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oMath>
                </a14:m>
                <a:r>
                  <a:rPr lang="en-US" dirty="0" smtClean="0"/>
                  <a:t> has a </a:t>
                </a:r>
                <a:r>
                  <a:rPr lang="en-US" b="1" dirty="0" smtClean="0"/>
                  <a:t>higher priority</a:t>
                </a:r>
                <a:r>
                  <a:rPr lang="en-US" dirty="0" smtClean="0"/>
                  <a:t> than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𝑖𝑓𝑓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sub>
                    </m:sSub>
                    <m:r>
                      <a:rPr lang="en-US" b="0" i="1"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𝑈</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2</m:t>
                            </m:r>
                          </m:sub>
                        </m:sSub>
                      </m:sub>
                    </m:sSub>
                  </m:oMath>
                </a14:m>
                <a:endParaRPr lang="en-US" dirty="0" smtClean="0"/>
              </a:p>
              <a:p>
                <a:pPr lvl="1"/>
                <a:r>
                  <a:rPr lang="en-US" dirty="0" smtClean="0"/>
                  <a:t>A profile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does not receive any service from a node until all other profiles with higher priority have been serviced by that node</a:t>
                </a:r>
              </a:p>
              <a:p>
                <a:pPr lvl="2"/>
                <a:r>
                  <a:rPr lang="en-US" dirty="0" smtClean="0"/>
                  <a:t>In this way, lower priority applications’ data may be buffered if the node has no remaining capacity at the time</a:t>
                </a:r>
              </a:p>
              <a:p>
                <a:r>
                  <a:rPr lang="en-US" dirty="0" smtClean="0"/>
                  <a:t>Mathematically, a node’s remaining service profile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oMath>
                </a14:m>
                <a:r>
                  <a:rPr lang="en-US" dirty="0" smtClean="0"/>
                  <a:t> after it provides service profile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oMath>
                </a14:m>
                <a:r>
                  <a:rPr lang="en-US" dirty="0" smtClean="0"/>
                  <a:t> to an application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is </a:t>
                </a:r>
                <a:br>
                  <a:rPr lang="en-US" dirty="0" smtClean="0"/>
                </a:b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smtClean="0"/>
              </a:p>
              <a:p>
                <a:pPr lvl="1"/>
                <a:r>
                  <a:rPr lang="en-US" dirty="0" smtClean="0"/>
                  <a:t>Where we define addition and subtraction of profiles, </a:t>
                </a:r>
                <a14:m>
                  <m:oMath xmlns:m="http://schemas.openxmlformats.org/officeDocument/2006/math">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9" t="-980" r="-473" b="-1288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26</a:t>
            </a:fld>
            <a:endParaRPr lang="en-US" dirty="0"/>
          </a:p>
        </p:txBody>
      </p:sp>
    </p:spTree>
    <p:extLst>
      <p:ext uri="{BB962C8B-B14F-4D97-AF65-F5344CB8AC3E}">
        <p14:creationId xmlns:p14="http://schemas.microsoft.com/office/powerpoint/2010/main" val="36654108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Analysis</a:t>
            </a:r>
            <a:br>
              <a:rPr lang="en-US" dirty="0" smtClean="0"/>
            </a:b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6404" y="1143000"/>
                <a:ext cx="6446520" cy="4351337"/>
              </a:xfrm>
            </p:spPr>
            <p:txBody>
              <a:bodyPr>
                <a:normAutofit/>
              </a:bodyPr>
              <a:lstStyle/>
              <a:p>
                <a:r>
                  <a:rPr lang="en-US" sz="1600" dirty="0" smtClean="0"/>
                  <a:t>Given a profile describing delay in the network as a function of time, we can calculate its effect on a data profile:</a:t>
                </a:r>
                <a:r>
                  <a:rPr lang="en-US" sz="1600" dirty="0"/>
                  <a:t/>
                </a:r>
                <a:br>
                  <a:rPr lang="en-US" sz="1600" dirty="0"/>
                </a:br>
                <a14:m>
                  <m:oMath xmlns:m="http://schemas.openxmlformats.org/officeDocument/2006/math">
                    <m:r>
                      <a:rPr lang="en-US" sz="1600" i="1">
                        <a:latin typeface="Cambria Math" panose="02040503050406030204" pitchFamily="18" charset="0"/>
                      </a:rPr>
                      <m:t>𝑟</m:t>
                    </m:r>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𝑡</m:t>
                        </m:r>
                        <m:r>
                          <a:rPr lang="en-US" sz="1600" i="1">
                            <a:latin typeface="Cambria Math" panose="02040503050406030204" pitchFamily="18" charset="0"/>
                          </a:rPr>
                          <m:t>+</m:t>
                        </m:r>
                        <m:r>
                          <a:rPr lang="en-US" sz="1600" i="1">
                            <a:latin typeface="Cambria Math" panose="02040503050406030204" pitchFamily="18" charset="0"/>
                          </a:rPr>
                          <m:t>𝛿</m:t>
                        </m:r>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𝑡</m:t>
                            </m:r>
                          </m:e>
                        </m:d>
                      </m:e>
                    </m:d>
                    <m:r>
                      <a:rPr lang="en-US" sz="1600" i="1">
                        <a:latin typeface="Cambria Math" panose="02040503050406030204" pitchFamily="18" charset="0"/>
                      </a:rPr>
                      <m:t>=</m:t>
                    </m:r>
                    <m:r>
                      <a:rPr lang="en-US" sz="1600" i="1">
                        <a:latin typeface="Cambria Math" panose="02040503050406030204" pitchFamily="18" charset="0"/>
                      </a:rPr>
                      <m:t>𝑙</m:t>
                    </m:r>
                    <m:r>
                      <a:rPr lang="en-US" sz="1600" i="1">
                        <a:latin typeface="Cambria Math" panose="02040503050406030204" pitchFamily="18" charset="0"/>
                      </a:rPr>
                      <m:t>[</m:t>
                    </m:r>
                    <m:r>
                      <a:rPr lang="en-US" sz="1600" i="1">
                        <a:latin typeface="Cambria Math" panose="02040503050406030204" pitchFamily="18" charset="0"/>
                      </a:rPr>
                      <m:t>𝑡</m:t>
                    </m:r>
                    <m:r>
                      <a:rPr lang="en-US" sz="1600" i="1">
                        <a:latin typeface="Cambria Math" panose="02040503050406030204" pitchFamily="18" charset="0"/>
                      </a:rPr>
                      <m:t>]</m:t>
                    </m:r>
                  </m:oMath>
                </a14:m>
                <a:endParaRPr lang="en-US" sz="1600" dirty="0" smtClean="0"/>
              </a:p>
              <a:p>
                <a:pPr lvl="1"/>
                <a14:m>
                  <m:oMath xmlns:m="http://schemas.openxmlformats.org/officeDocument/2006/math">
                    <m:r>
                      <a:rPr lang="en-US" sz="1400" b="0" i="1" smtClean="0">
                        <a:latin typeface="Cambria Math" panose="02040503050406030204" pitchFamily="18" charset="0"/>
                      </a:rPr>
                      <m:t>𝑙</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the data’s profile which is being delayed, e.g. transiting a link</a:t>
                </a:r>
              </a:p>
              <a:p>
                <a:pPr lvl="1"/>
                <a14:m>
                  <m:oMath xmlns:m="http://schemas.openxmlformats.org/officeDocument/2006/math">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the delay profile describing latency as a function of time</a:t>
                </a:r>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the received profile describing the data vs. time as it is received after being delayed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6404" y="1143000"/>
                <a:ext cx="6446520" cy="4351337"/>
              </a:xfrm>
              <a:blipFill>
                <a:blip r:embed="rId3"/>
                <a:stretch>
                  <a:fillRect t="-70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27</a:t>
            </a:fld>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65" y="2895600"/>
            <a:ext cx="8468119" cy="3997960"/>
          </a:xfrm>
          <a:prstGeom prst="rect">
            <a:avLst/>
          </a:prstGeom>
        </p:spPr>
      </p:pic>
    </p:spTree>
    <p:extLst>
      <p:ext uri="{BB962C8B-B14F-4D97-AF65-F5344CB8AC3E}">
        <p14:creationId xmlns:p14="http://schemas.microsoft.com/office/powerpoint/2010/main" val="5816344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p:txBody>
          <a:bodyPr>
            <a:normAutofit/>
          </a:bodyPr>
          <a:lstStyle/>
          <a:p>
            <a:r>
              <a:rPr lang="en-US" dirty="0" smtClean="0"/>
              <a:t>Goal: support for analysis of routed networks</a:t>
            </a:r>
          </a:p>
          <a:p>
            <a:pPr lvl="1"/>
            <a:r>
              <a:rPr lang="en-US" dirty="0" smtClean="0"/>
              <a:t>Special case of routing in ad-hoc networks, where one or more nodes can route messages for other nodes</a:t>
            </a:r>
          </a:p>
          <a:p>
            <a:pPr lvl="1"/>
            <a:r>
              <a:rPr lang="en-US" dirty="0" smtClean="0"/>
              <a:t>Incorporate the compositional and delay analysis to support routed network analysis</a:t>
            </a:r>
          </a:p>
          <a:p>
            <a:r>
              <a:rPr lang="en-US" dirty="0" smtClean="0"/>
              <a:t>Assumptions:</a:t>
            </a:r>
          </a:p>
          <a:p>
            <a:pPr lvl="1"/>
            <a:r>
              <a:rPr lang="en-US" dirty="0" smtClean="0"/>
              <a:t>Not considering transmission error or data corruption</a:t>
            </a:r>
          </a:p>
          <a:p>
            <a:pPr lvl="1"/>
            <a:r>
              <a:rPr lang="en-US" dirty="0" smtClean="0"/>
              <a:t>Cut-through routing / wormhole switching</a:t>
            </a:r>
          </a:p>
          <a:p>
            <a:pPr lvl="2"/>
            <a:r>
              <a:rPr lang="en-US" dirty="0" smtClean="0"/>
              <a:t>Routers forward all packets without integrity checking</a:t>
            </a:r>
          </a:p>
          <a:p>
            <a:pPr lvl="2"/>
            <a:r>
              <a:rPr lang="en-US" dirty="0" smtClean="0"/>
              <a:t>Lower latency than store and forward routing</a:t>
            </a:r>
          </a:p>
          <a:p>
            <a:pPr lvl="1"/>
            <a:r>
              <a:rPr lang="en-US" dirty="0" smtClean="0"/>
              <a:t>Static routing</a:t>
            </a:r>
          </a:p>
          <a:p>
            <a:pPr lvl="2"/>
            <a:r>
              <a:rPr lang="en-US" dirty="0" smtClean="0"/>
              <a:t>Routes packets will take are known at design-time</a:t>
            </a:r>
          </a:p>
          <a:p>
            <a:pPr lvl="1"/>
            <a:r>
              <a:rPr lang="en-US" dirty="0" smtClean="0"/>
              <a:t>Enforcement of profile priority in transmission and routing packet scheduling</a:t>
            </a:r>
          </a:p>
        </p:txBody>
      </p:sp>
      <p:sp>
        <p:nvSpPr>
          <p:cNvPr id="4" name="Slide Number Placeholder 3"/>
          <p:cNvSpPr>
            <a:spLocks noGrp="1"/>
          </p:cNvSpPr>
          <p:nvPr>
            <p:ph type="sldNum" sz="quarter" idx="12"/>
          </p:nvPr>
        </p:nvSpPr>
        <p:spPr/>
        <p:txBody>
          <a:bodyPr/>
          <a:lstStyle/>
          <a:p>
            <a:fld id="{4FAB73BC-B049-4115-A692-8D63A059BFB8}" type="slidenum">
              <a:rPr lang="en-US" smtClean="0"/>
              <a:t>28</a:t>
            </a:fld>
            <a:endParaRPr lang="en-US" dirty="0"/>
          </a:p>
        </p:txBody>
      </p:sp>
    </p:spTree>
    <p:extLst>
      <p:ext uri="{BB962C8B-B14F-4D97-AF65-F5344CB8AC3E}">
        <p14:creationId xmlns:p14="http://schemas.microsoft.com/office/powerpoint/2010/main" val="14209406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29</a:t>
            </a:fld>
            <a:endParaRPr lang="en-US" dirty="0"/>
          </a:p>
        </p:txBody>
      </p:sp>
      <p:sp>
        <p:nvSpPr>
          <p:cNvPr id="6" name="Content Placeholder 5"/>
          <p:cNvSpPr>
            <a:spLocks noGrp="1"/>
          </p:cNvSpPr>
          <p:nvPr>
            <p:ph idx="1"/>
          </p:nvPr>
        </p:nvSpPr>
        <p:spPr>
          <a:xfrm>
            <a:off x="946404" y="1828801"/>
            <a:ext cx="3625597" cy="4351337"/>
          </a:xfrm>
        </p:spPr>
        <p:txBody>
          <a:bodyPr>
            <a:normAutofit/>
          </a:bodyPr>
          <a:lstStyle/>
          <a:p>
            <a:r>
              <a:rPr lang="en-US" dirty="0" smtClean="0"/>
              <a:t>Iteratively analyze </a:t>
            </a:r>
            <a:r>
              <a:rPr lang="en-US" dirty="0" smtClean="0"/>
              <a:t>system configurations</a:t>
            </a:r>
          </a:p>
          <a:p>
            <a:pPr lvl="1"/>
            <a:r>
              <a:rPr lang="en-US" dirty="0" smtClean="0"/>
              <a:t>Analyze sender profiles in priority order</a:t>
            </a:r>
          </a:p>
          <a:p>
            <a:pPr lvl="1"/>
            <a:r>
              <a:rPr lang="en-US" dirty="0" smtClean="0"/>
              <a:t>Every time a required profile is convolved with a receiver profile or a provided profile, calculate the remaining </a:t>
            </a:r>
            <a:r>
              <a:rPr lang="en-US" dirty="0" smtClean="0"/>
              <a:t>capacity of the profile</a:t>
            </a:r>
            <a:endParaRPr lang="en-US" dirty="0" smtClean="0"/>
          </a:p>
          <a:p>
            <a:r>
              <a:rPr lang="en-US" dirty="0" smtClean="0"/>
              <a:t>Handles interfering, independent flows</a:t>
            </a:r>
          </a:p>
          <a:p>
            <a:pPr lvl="1"/>
            <a:r>
              <a:rPr lang="en-US" dirty="0" smtClean="0"/>
              <a:t>E.g. two routed flows passing through the same router along different paths</a:t>
            </a:r>
            <a:endParaRPr lang="en-US" dirty="0"/>
          </a:p>
        </p:txBody>
      </p:sp>
      <p:sp>
        <p:nvSpPr>
          <p:cNvPr id="7" name="Content Placeholder 5"/>
          <p:cNvSpPr txBox="1">
            <a:spLocks/>
          </p:cNvSpPr>
          <p:nvPr/>
        </p:nvSpPr>
        <p:spPr>
          <a:xfrm>
            <a:off x="4589146" y="1794669"/>
            <a:ext cx="4554854" cy="4419599"/>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defTabSz="91440">
              <a:lnSpc>
                <a:spcPct val="100000"/>
              </a:lnSpc>
              <a:spcBef>
                <a:spcPts val="0"/>
              </a:spcBef>
              <a:spcAft>
                <a:spcPts val="0"/>
              </a:spcAft>
              <a:buNone/>
              <a:tabLst>
                <a:tab pos="0" algn="l"/>
              </a:tabLst>
            </a:pPr>
            <a:r>
              <a:rPr lang="en-US" sz="1500" b="1" dirty="0" smtClean="0"/>
              <a:t>analyze</a:t>
            </a:r>
            <a:r>
              <a:rPr lang="en-US" sz="1500" dirty="0" smtClean="0"/>
              <a:t>( profiles )</a:t>
            </a:r>
          </a:p>
          <a:p>
            <a:pPr marL="0" indent="0" defTabSz="91440">
              <a:lnSpc>
                <a:spcPct val="100000"/>
              </a:lnSpc>
              <a:spcBef>
                <a:spcPts val="0"/>
              </a:spcBef>
              <a:spcAft>
                <a:spcPts val="0"/>
              </a:spcAft>
              <a:buNone/>
              <a:tabLst>
                <a:tab pos="0" algn="l"/>
              </a:tabLst>
            </a:pPr>
            <a:r>
              <a:rPr lang="en-US" sz="1500" dirty="0"/>
              <a:t>	</a:t>
            </a:r>
            <a:r>
              <a:rPr lang="en-US" sz="1500" dirty="0" smtClean="0"/>
              <a:t>		profiles = </a:t>
            </a:r>
            <a:r>
              <a:rPr lang="en-US" sz="1500" b="1" dirty="0" smtClean="0"/>
              <a:t>sorted</a:t>
            </a:r>
            <a:r>
              <a:rPr lang="en-US" sz="1500" dirty="0" smtClean="0"/>
              <a:t>( profiles, priority )</a:t>
            </a:r>
          </a:p>
          <a:p>
            <a:pPr marL="0" indent="0" defTabSz="91440">
              <a:lnSpc>
                <a:spcPct val="100000"/>
              </a:lnSpc>
              <a:spcBef>
                <a:spcPts val="0"/>
              </a:spcBef>
              <a:spcAft>
                <a:spcPts val="0"/>
              </a:spcAft>
              <a:buNone/>
              <a:tabLst>
                <a:tab pos="0" algn="l"/>
              </a:tabLst>
            </a:pPr>
            <a:r>
              <a:rPr lang="en-US" sz="1500" dirty="0"/>
              <a:t>	</a:t>
            </a:r>
            <a:r>
              <a:rPr lang="en-US" sz="1500" dirty="0" smtClean="0"/>
              <a:t>		</a:t>
            </a:r>
            <a:r>
              <a:rPr lang="en-US" sz="1500" b="1" dirty="0" smtClean="0"/>
              <a:t>for</a:t>
            </a:r>
            <a:r>
              <a:rPr lang="en-US" sz="1500" dirty="0" smtClean="0"/>
              <a:t> </a:t>
            </a:r>
            <a:r>
              <a:rPr lang="en-US" sz="1500" i="1" dirty="0" smtClean="0"/>
              <a:t>sender </a:t>
            </a:r>
            <a:r>
              <a:rPr lang="en-US" sz="1500" b="1" dirty="0" smtClean="0"/>
              <a:t>in </a:t>
            </a:r>
            <a:r>
              <a:rPr lang="en-US" sz="1500" dirty="0" smtClean="0"/>
              <a:t>profiles</a:t>
            </a:r>
          </a:p>
          <a:p>
            <a:pPr marL="0" indent="0" defTabSz="91440">
              <a:lnSpc>
                <a:spcPct val="100000"/>
              </a:lnSpc>
              <a:spcBef>
                <a:spcPts val="0"/>
              </a:spcBef>
              <a:spcAft>
                <a:spcPts val="0"/>
              </a:spcAft>
              <a:buNone/>
              <a:tabLst>
                <a:tab pos="0" algn="l"/>
              </a:tabLst>
            </a:pPr>
            <a:r>
              <a:rPr lang="en-US" sz="1500" dirty="0"/>
              <a:t>	</a:t>
            </a:r>
            <a:r>
              <a:rPr lang="en-US" sz="1500" dirty="0" smtClean="0"/>
              <a:t>				</a:t>
            </a:r>
            <a:r>
              <a:rPr lang="en-US" sz="1500" dirty="0" err="1" smtClean="0"/>
              <a:t>transmitted_nodes</a:t>
            </a:r>
            <a:r>
              <a:rPr lang="en-US" sz="1500" dirty="0" smtClean="0"/>
              <a:t> = </a:t>
            </a:r>
            <a:r>
              <a:rPr lang="en-US" sz="1500" i="1" dirty="0" err="1" smtClean="0"/>
              <a:t>list</a:t>
            </a:r>
            <a:r>
              <a:rPr lang="en-US" sz="1500" dirty="0" err="1" smtClean="0"/>
              <a:t>.</a:t>
            </a:r>
            <a:r>
              <a:rPr lang="en-US" sz="1500" b="1" dirty="0" err="1" smtClean="0"/>
              <a:t>empty</a:t>
            </a:r>
            <a:r>
              <a:rPr lang="en-US" sz="1500" dirty="0" smtClean="0"/>
              <a:t>()</a:t>
            </a:r>
          </a:p>
          <a:p>
            <a:pPr marL="0" indent="0" defTabSz="91440">
              <a:lnSpc>
                <a:spcPct val="100000"/>
              </a:lnSpc>
              <a:spcBef>
                <a:spcPts val="0"/>
              </a:spcBef>
              <a:spcAft>
                <a:spcPts val="0"/>
              </a:spcAft>
              <a:buNone/>
              <a:tabLst>
                <a:tab pos="0" algn="l"/>
              </a:tabLst>
            </a:pPr>
            <a:r>
              <a:rPr lang="en-US" sz="1500" dirty="0"/>
              <a:t>	</a:t>
            </a:r>
            <a:r>
              <a:rPr lang="en-US" sz="1500" dirty="0" smtClean="0"/>
              <a:t>				required = sender</a:t>
            </a:r>
          </a:p>
          <a:p>
            <a:pPr marL="0" indent="0" defTabSz="91440">
              <a:lnSpc>
                <a:spcPct val="100000"/>
              </a:lnSpc>
              <a:spcBef>
                <a:spcPts val="0"/>
              </a:spcBef>
              <a:spcAft>
                <a:spcPts val="0"/>
              </a:spcAft>
              <a:buNone/>
              <a:tabLst>
                <a:tab pos="0" algn="l"/>
              </a:tabLst>
            </a:pPr>
            <a:r>
              <a:rPr lang="en-US" sz="1500" dirty="0"/>
              <a:t>	</a:t>
            </a:r>
            <a:r>
              <a:rPr lang="en-US" sz="1500" dirty="0" smtClean="0"/>
              <a:t>				</a:t>
            </a:r>
            <a:r>
              <a:rPr lang="en-US" sz="1500" b="1" dirty="0" smtClean="0"/>
              <a:t>for</a:t>
            </a:r>
            <a:r>
              <a:rPr lang="en-US" sz="1500" dirty="0" smtClean="0"/>
              <a:t> </a:t>
            </a:r>
            <a:r>
              <a:rPr lang="en-US" sz="1500" i="1" dirty="0" smtClean="0"/>
              <a:t>receiver</a:t>
            </a:r>
            <a:r>
              <a:rPr lang="en-US" sz="1500" dirty="0" smtClean="0"/>
              <a:t> </a:t>
            </a:r>
            <a:r>
              <a:rPr lang="en-US" sz="1500" b="1" dirty="0" smtClean="0"/>
              <a:t>in </a:t>
            </a:r>
            <a:r>
              <a:rPr lang="en-US" sz="1500" dirty="0" err="1" smtClean="0"/>
              <a:t>sender.</a:t>
            </a:r>
            <a:r>
              <a:rPr lang="en-US" sz="1500" b="1" dirty="0" err="1" smtClean="0"/>
              <a:t>receivers</a:t>
            </a:r>
            <a:r>
              <a:rPr lang="en-US" sz="1500" dirty="0" smtClean="0"/>
              <a:t>()</a:t>
            </a:r>
          </a:p>
          <a:p>
            <a:pPr marL="0" indent="0" defTabSz="91440">
              <a:lnSpc>
                <a:spcPct val="100000"/>
              </a:lnSpc>
              <a:spcBef>
                <a:spcPts val="0"/>
              </a:spcBef>
              <a:spcAft>
                <a:spcPts val="0"/>
              </a:spcAft>
              <a:buNone/>
              <a:tabLst>
                <a:tab pos="0" algn="l"/>
              </a:tabLst>
            </a:pPr>
            <a:r>
              <a:rPr lang="en-US" sz="1500" dirty="0"/>
              <a:t>	</a:t>
            </a:r>
            <a:r>
              <a:rPr lang="en-US" sz="1500" dirty="0" smtClean="0"/>
              <a:t>						route = </a:t>
            </a:r>
            <a:r>
              <a:rPr lang="en-US" sz="1500" b="1" dirty="0" err="1" smtClean="0"/>
              <a:t>getRoute</a:t>
            </a:r>
            <a:r>
              <a:rPr lang="en-US" sz="1500" dirty="0" smtClean="0"/>
              <a:t>( required, receiver )</a:t>
            </a:r>
          </a:p>
          <a:p>
            <a:pPr marL="0" indent="0" defTabSz="91440">
              <a:lnSpc>
                <a:spcPct val="100000"/>
              </a:lnSpc>
              <a:spcBef>
                <a:spcPts val="0"/>
              </a:spcBef>
              <a:spcAft>
                <a:spcPts val="0"/>
              </a:spcAft>
              <a:buNone/>
              <a:tabLst>
                <a:tab pos="0" algn="l"/>
              </a:tabLst>
            </a:pPr>
            <a:r>
              <a:rPr lang="en-US" sz="1500" dirty="0"/>
              <a:t>	</a:t>
            </a:r>
            <a:r>
              <a:rPr lang="en-US" sz="1500" dirty="0" smtClean="0"/>
              <a:t>						</a:t>
            </a:r>
            <a:r>
              <a:rPr lang="en-US" sz="1500" b="1" dirty="0" smtClean="0"/>
              <a:t>for</a:t>
            </a:r>
            <a:r>
              <a:rPr lang="en-US" sz="1500" dirty="0" smtClean="0"/>
              <a:t> </a:t>
            </a:r>
            <a:r>
              <a:rPr lang="en-US" sz="1500" i="1" dirty="0" smtClean="0"/>
              <a:t>node</a:t>
            </a:r>
            <a:r>
              <a:rPr lang="en-US" sz="1500" dirty="0" smtClean="0"/>
              <a:t> </a:t>
            </a:r>
            <a:r>
              <a:rPr lang="en-US" sz="1500" b="1" dirty="0" smtClean="0"/>
              <a:t>in</a:t>
            </a:r>
            <a:r>
              <a:rPr lang="en-US" sz="1500" dirty="0" smtClean="0"/>
              <a:t> route</a:t>
            </a:r>
          </a:p>
          <a:p>
            <a:pPr marL="0" indent="0" defTabSz="91440">
              <a:lnSpc>
                <a:spcPct val="100000"/>
              </a:lnSpc>
              <a:spcBef>
                <a:spcPts val="0"/>
              </a:spcBef>
              <a:spcAft>
                <a:spcPts val="0"/>
              </a:spcAft>
              <a:buNone/>
              <a:tabLst>
                <a:tab pos="0" algn="l"/>
              </a:tabLst>
            </a:pPr>
            <a:r>
              <a:rPr lang="en-US" sz="1500" dirty="0" smtClean="0"/>
              <a:t>									provided = </a:t>
            </a:r>
            <a:r>
              <a:rPr lang="en-US" sz="1500" dirty="0" err="1" smtClean="0"/>
              <a:t>node.</a:t>
            </a:r>
            <a:r>
              <a:rPr lang="en-US" sz="1500" b="1" dirty="0" err="1" smtClean="0"/>
              <a:t>provided</a:t>
            </a:r>
            <a:r>
              <a:rPr lang="en-US" sz="1500" dirty="0" smtClean="0"/>
              <a:t>()</a:t>
            </a:r>
          </a:p>
          <a:p>
            <a:pPr marL="0" indent="0" defTabSz="91440">
              <a:lnSpc>
                <a:spcPct val="100000"/>
              </a:lnSpc>
              <a:spcBef>
                <a:spcPts val="0"/>
              </a:spcBef>
              <a:spcAft>
                <a:spcPts val="0"/>
              </a:spcAft>
              <a:buNone/>
              <a:tabLst>
                <a:tab pos="0" algn="l"/>
              </a:tabLst>
            </a:pPr>
            <a:r>
              <a:rPr lang="en-US" sz="1500" dirty="0"/>
              <a:t>	</a:t>
            </a:r>
            <a:r>
              <a:rPr lang="en-US" sz="1500" dirty="0" smtClean="0"/>
              <a:t>								</a:t>
            </a:r>
            <a:r>
              <a:rPr lang="en-US" sz="1500" b="1" dirty="0" smtClean="0">
                <a:solidFill>
                  <a:srgbClr val="00B050"/>
                </a:solidFill>
              </a:rPr>
              <a:t>// CALCULATE</a:t>
            </a:r>
          </a:p>
          <a:p>
            <a:pPr marL="0" indent="0" defTabSz="91440">
              <a:lnSpc>
                <a:spcPct val="100000"/>
              </a:lnSpc>
              <a:spcBef>
                <a:spcPts val="0"/>
              </a:spcBef>
              <a:spcAft>
                <a:spcPts val="0"/>
              </a:spcAft>
              <a:buNone/>
              <a:tabLst>
                <a:tab pos="0" algn="l"/>
              </a:tabLst>
            </a:pPr>
            <a:r>
              <a:rPr lang="en-US" sz="1500" dirty="0"/>
              <a:t>	</a:t>
            </a:r>
            <a:r>
              <a:rPr lang="en-US" sz="1500" dirty="0" smtClean="0"/>
              <a:t>								output = </a:t>
            </a:r>
            <a:r>
              <a:rPr lang="en-US" sz="1500" b="1" dirty="0" smtClean="0"/>
              <a:t>convolve</a:t>
            </a:r>
            <a:r>
              <a:rPr lang="en-US" sz="1500" dirty="0" smtClean="0"/>
              <a:t>( required, provided )</a:t>
            </a:r>
          </a:p>
          <a:p>
            <a:pPr marL="0" indent="0" defTabSz="91440">
              <a:lnSpc>
                <a:spcPct val="100000"/>
              </a:lnSpc>
              <a:spcBef>
                <a:spcPts val="0"/>
              </a:spcBef>
              <a:spcAft>
                <a:spcPts val="0"/>
              </a:spcAft>
              <a:buNone/>
              <a:tabLst>
                <a:tab pos="0" algn="l"/>
              </a:tabLst>
            </a:pPr>
            <a:r>
              <a:rPr lang="en-US" sz="1500" dirty="0"/>
              <a:t>	</a:t>
            </a:r>
            <a:r>
              <a:rPr lang="en-US" sz="1500" dirty="0" smtClean="0"/>
              <a:t>								remaining = provided – output</a:t>
            </a:r>
          </a:p>
          <a:p>
            <a:pPr marL="0" indent="0" defTabSz="91440">
              <a:lnSpc>
                <a:spcPct val="100000"/>
              </a:lnSpc>
              <a:spcBef>
                <a:spcPts val="0"/>
              </a:spcBef>
              <a:spcAft>
                <a:spcPts val="0"/>
              </a:spcAft>
              <a:buNone/>
              <a:tabLst>
                <a:tab pos="0" algn="l"/>
              </a:tabLst>
            </a:pPr>
            <a:r>
              <a:rPr lang="en-US" sz="1500" dirty="0"/>
              <a:t>	</a:t>
            </a:r>
            <a:r>
              <a:rPr lang="en-US" sz="1500" dirty="0" smtClean="0"/>
              <a:t>								received = </a:t>
            </a:r>
            <a:r>
              <a:rPr lang="en-US" sz="1500" b="1" dirty="0" smtClean="0"/>
              <a:t>delay</a:t>
            </a:r>
            <a:r>
              <a:rPr lang="en-US" sz="1500" dirty="0" smtClean="0"/>
              <a:t>( output, provided )</a:t>
            </a:r>
          </a:p>
          <a:p>
            <a:pPr marL="0" indent="0" defTabSz="91440">
              <a:lnSpc>
                <a:spcPct val="100000"/>
              </a:lnSpc>
              <a:spcBef>
                <a:spcPts val="0"/>
              </a:spcBef>
              <a:spcAft>
                <a:spcPts val="0"/>
              </a:spcAft>
              <a:buNone/>
              <a:tabLst>
                <a:tab pos="0" algn="l"/>
              </a:tabLst>
            </a:pPr>
            <a:r>
              <a:rPr lang="en-US" sz="1500" dirty="0"/>
              <a:t>	</a:t>
            </a:r>
            <a:r>
              <a:rPr lang="en-US" sz="1500" dirty="0" smtClean="0"/>
              <a:t>								</a:t>
            </a:r>
            <a:r>
              <a:rPr lang="en-US" sz="1500" b="1" dirty="0" smtClean="0">
                <a:solidFill>
                  <a:srgbClr val="00B050"/>
                </a:solidFill>
              </a:rPr>
              <a:t>// UPDATE </a:t>
            </a:r>
          </a:p>
          <a:p>
            <a:pPr marL="0" indent="0" defTabSz="91440">
              <a:lnSpc>
                <a:spcPct val="100000"/>
              </a:lnSpc>
              <a:spcBef>
                <a:spcPts val="0"/>
              </a:spcBef>
              <a:spcAft>
                <a:spcPts val="0"/>
              </a:spcAft>
              <a:buNone/>
              <a:tabLst>
                <a:tab pos="0" algn="l"/>
              </a:tabLst>
            </a:pPr>
            <a:r>
              <a:rPr lang="en-US" sz="1500" dirty="0"/>
              <a:t>	</a:t>
            </a:r>
            <a:r>
              <a:rPr lang="en-US" sz="1500" dirty="0" smtClean="0"/>
              <a:t>								</a:t>
            </a:r>
            <a:r>
              <a:rPr lang="en-US" sz="1500" dirty="0" err="1" smtClean="0"/>
              <a:t>node.</a:t>
            </a:r>
            <a:r>
              <a:rPr lang="en-US" sz="1500" b="1" dirty="0" err="1" smtClean="0"/>
              <a:t>provided</a:t>
            </a:r>
            <a:r>
              <a:rPr lang="en-US" sz="1500" dirty="0" smtClean="0"/>
              <a:t>( remaining )</a:t>
            </a:r>
          </a:p>
          <a:p>
            <a:pPr marL="0" indent="0" defTabSz="91440">
              <a:lnSpc>
                <a:spcPct val="100000"/>
              </a:lnSpc>
              <a:spcBef>
                <a:spcPts val="0"/>
              </a:spcBef>
              <a:spcAft>
                <a:spcPts val="0"/>
              </a:spcAft>
              <a:buNone/>
              <a:tabLst>
                <a:tab pos="0" algn="l"/>
              </a:tabLst>
            </a:pPr>
            <a:r>
              <a:rPr lang="en-US" sz="1500" dirty="0"/>
              <a:t>	</a:t>
            </a:r>
            <a:r>
              <a:rPr lang="en-US" sz="1500" dirty="0" smtClean="0"/>
              <a:t>								required = received</a:t>
            </a:r>
          </a:p>
          <a:p>
            <a:pPr marL="0" indent="0" defTabSz="91440">
              <a:lnSpc>
                <a:spcPct val="100000"/>
              </a:lnSpc>
              <a:spcBef>
                <a:spcPts val="0"/>
              </a:spcBef>
              <a:spcAft>
                <a:spcPts val="0"/>
              </a:spcAft>
              <a:buNone/>
              <a:tabLst>
                <a:tab pos="0" algn="l"/>
              </a:tabLst>
            </a:pPr>
            <a:r>
              <a:rPr lang="en-US" sz="1500" dirty="0"/>
              <a:t>	</a:t>
            </a:r>
            <a:r>
              <a:rPr lang="en-US" sz="1500" dirty="0" smtClean="0"/>
              <a:t>								</a:t>
            </a:r>
            <a:r>
              <a:rPr lang="en-US" sz="1500" dirty="0" err="1" smtClean="0"/>
              <a:t>transmitted_nodes.</a:t>
            </a:r>
            <a:r>
              <a:rPr lang="en-US" sz="1500" b="1" dirty="0" err="1" smtClean="0"/>
              <a:t>append</a:t>
            </a:r>
            <a:r>
              <a:rPr lang="en-US" sz="1500" dirty="0" smtClean="0"/>
              <a:t>( node )					</a:t>
            </a:r>
            <a:endParaRPr lang="en-US" sz="1500" dirty="0" smtClean="0"/>
          </a:p>
          <a:p>
            <a:pPr marL="0" indent="0" defTabSz="91440">
              <a:lnSpc>
                <a:spcPct val="100000"/>
              </a:lnSpc>
              <a:spcBef>
                <a:spcPts val="0"/>
              </a:spcBef>
              <a:spcAft>
                <a:spcPts val="0"/>
              </a:spcAft>
              <a:buNone/>
              <a:tabLst>
                <a:tab pos="0" algn="l"/>
              </a:tabLst>
            </a:pPr>
            <a:r>
              <a:rPr lang="en-US" sz="1500" dirty="0" smtClean="0"/>
              <a:t>							final = </a:t>
            </a:r>
            <a:r>
              <a:rPr lang="en-US" sz="1500" b="1" dirty="0" smtClean="0"/>
              <a:t>convolve</a:t>
            </a:r>
            <a:r>
              <a:rPr lang="en-US" sz="1500" dirty="0" smtClean="0"/>
              <a:t>( required, receiver )</a:t>
            </a:r>
          </a:p>
          <a:p>
            <a:pPr marL="0" indent="0" defTabSz="91440">
              <a:lnSpc>
                <a:spcPct val="100000"/>
              </a:lnSpc>
              <a:spcBef>
                <a:spcPts val="0"/>
              </a:spcBef>
              <a:spcAft>
                <a:spcPts val="0"/>
              </a:spcAft>
              <a:buNone/>
              <a:tabLst>
                <a:tab pos="0" algn="l"/>
              </a:tabLst>
            </a:pPr>
            <a:r>
              <a:rPr lang="en-US" sz="1500" dirty="0"/>
              <a:t>	</a:t>
            </a:r>
            <a:r>
              <a:rPr lang="en-US" sz="1500" dirty="0" smtClean="0"/>
              <a:t>						receiver = receiver – final </a:t>
            </a:r>
            <a:endParaRPr lang="en-US" sz="1500" dirty="0" smtClean="0"/>
          </a:p>
        </p:txBody>
      </p:sp>
    </p:spTree>
    <p:extLst>
      <p:ext uri="{BB962C8B-B14F-4D97-AF65-F5344CB8AC3E}">
        <p14:creationId xmlns:p14="http://schemas.microsoft.com/office/powerpoint/2010/main" val="9862241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946403" y="1828801"/>
            <a:ext cx="4235197" cy="4787213"/>
          </a:xfrm>
        </p:spPr>
        <p:txBody>
          <a:bodyPr wrap="square">
            <a:normAutofit lnSpcReduction="10000"/>
          </a:bodyPr>
          <a:lstStyle/>
          <a:p>
            <a:r>
              <a:rPr lang="en-US" sz="1200" b="1" dirty="0" smtClean="0"/>
              <a:t>Cyber-Physical Systems (CPS)</a:t>
            </a:r>
            <a:r>
              <a:rPr lang="en-US" sz="1200" dirty="0" smtClean="0"/>
              <a:t>:</a:t>
            </a:r>
          </a:p>
          <a:p>
            <a:pPr lvl="1"/>
            <a:r>
              <a:rPr lang="en-US" sz="1200" b="1" dirty="0" smtClean="0"/>
              <a:t>According to NIST</a:t>
            </a:r>
            <a:r>
              <a:rPr lang="en-US" sz="1200" dirty="0" smtClean="0"/>
              <a:t>: </a:t>
            </a:r>
            <a:r>
              <a:rPr lang="en-US" sz="1200" i="1" dirty="0" smtClean="0"/>
              <a:t>CPS are </a:t>
            </a:r>
            <a:r>
              <a:rPr lang="en-US" sz="1200" i="1" dirty="0" smtClean="0">
                <a:effectLst/>
              </a:rPr>
              <a:t>smart systems that include co-engineered interacting networks of physical and computational components</a:t>
            </a:r>
            <a:endParaRPr lang="en-US" sz="1200" i="1" dirty="0" smtClean="0"/>
          </a:p>
          <a:p>
            <a:pPr lvl="1"/>
            <a:r>
              <a:rPr lang="en-US" sz="1200" dirty="0" smtClean="0"/>
              <a:t>Embedded</a:t>
            </a:r>
            <a:r>
              <a:rPr lang="en-US" sz="1200" dirty="0"/>
              <a:t> </a:t>
            </a:r>
            <a:r>
              <a:rPr lang="en-US" sz="1200" dirty="0" smtClean="0"/>
              <a:t>computers, sensing/actuation software, tightly coupled</a:t>
            </a:r>
            <a:r>
              <a:rPr lang="en-US" sz="1200" dirty="0"/>
              <a:t> </a:t>
            </a:r>
            <a:r>
              <a:rPr lang="en-US" sz="1200" dirty="0" smtClean="0"/>
              <a:t>physical</a:t>
            </a:r>
            <a:r>
              <a:rPr lang="en-US" sz="1200" dirty="0"/>
              <a:t> </a:t>
            </a:r>
            <a:r>
              <a:rPr lang="en-US" sz="1200" dirty="0" smtClean="0"/>
              <a:t>system</a:t>
            </a:r>
          </a:p>
          <a:p>
            <a:pPr lvl="1"/>
            <a:r>
              <a:rPr lang="en-US" sz="1200" dirty="0" smtClean="0"/>
              <a:t>Communications network</a:t>
            </a:r>
            <a:r>
              <a:rPr lang="en-US" sz="1200" dirty="0"/>
              <a:t> </a:t>
            </a:r>
            <a:r>
              <a:rPr lang="en-US" sz="1200" dirty="0" smtClean="0"/>
              <a:t>(wireless)</a:t>
            </a:r>
            <a:r>
              <a:rPr lang="en-US" sz="1200" dirty="0"/>
              <a:t> </a:t>
            </a:r>
            <a:r>
              <a:rPr lang="en-US" sz="1200" dirty="0" smtClean="0"/>
              <a:t>acts</a:t>
            </a:r>
            <a:r>
              <a:rPr lang="en-US" sz="1200" dirty="0"/>
              <a:t> </a:t>
            </a:r>
            <a:r>
              <a:rPr lang="en-US" sz="1200" dirty="0" smtClean="0"/>
              <a:t>as</a:t>
            </a:r>
            <a:r>
              <a:rPr lang="en-US" sz="1200" dirty="0"/>
              <a:t> </a:t>
            </a:r>
            <a:r>
              <a:rPr lang="en-US" sz="1200" dirty="0" smtClean="0"/>
              <a:t>backbone</a:t>
            </a:r>
            <a:r>
              <a:rPr lang="en-US" sz="1200" dirty="0"/>
              <a:t> </a:t>
            </a:r>
            <a:r>
              <a:rPr lang="en-US" sz="1200" dirty="0" smtClean="0"/>
              <a:t>for</a:t>
            </a:r>
            <a:r>
              <a:rPr lang="en-US" sz="1200" dirty="0"/>
              <a:t> </a:t>
            </a:r>
            <a:r>
              <a:rPr lang="en-US" sz="1200" dirty="0" smtClean="0"/>
              <a:t>cooperation between nodes</a:t>
            </a:r>
          </a:p>
          <a:p>
            <a:pPr lvl="1"/>
            <a:r>
              <a:rPr lang="en-US" sz="1200" dirty="0" smtClean="0"/>
              <a:t>Network resources </a:t>
            </a:r>
            <a:r>
              <a:rPr lang="en-US" sz="1200" b="1" dirty="0" smtClean="0"/>
              <a:t>provided as a service </a:t>
            </a:r>
            <a:r>
              <a:rPr lang="en-US" sz="1200" dirty="0" smtClean="0"/>
              <a:t>to users</a:t>
            </a:r>
          </a:p>
          <a:p>
            <a:r>
              <a:rPr lang="en-US" sz="1400" dirty="0" smtClean="0"/>
              <a:t>Network</a:t>
            </a:r>
            <a:r>
              <a:rPr lang="en-US" sz="1400" dirty="0"/>
              <a:t> </a:t>
            </a:r>
            <a:r>
              <a:rPr lang="en-US" sz="1400" dirty="0" smtClean="0"/>
              <a:t>resource availability affected by</a:t>
            </a:r>
            <a:r>
              <a:rPr lang="en-US" sz="1400" dirty="0"/>
              <a:t> </a:t>
            </a:r>
            <a:r>
              <a:rPr lang="en-US" sz="1400" dirty="0" smtClean="0"/>
              <a:t>both application load and system’s environment </a:t>
            </a:r>
          </a:p>
          <a:p>
            <a:pPr lvl="1"/>
            <a:r>
              <a:rPr lang="en-US" sz="1200" dirty="0" smtClean="0"/>
              <a:t>Bandwidth (bits/sec)</a:t>
            </a:r>
          </a:p>
          <a:p>
            <a:pPr lvl="1"/>
            <a:r>
              <a:rPr lang="en-US" sz="1200" dirty="0" smtClean="0"/>
              <a:t>Buffering delay  and transmission delay</a:t>
            </a:r>
            <a:endParaRPr lang="en-US" sz="1200" dirty="0"/>
          </a:p>
          <a:p>
            <a:pPr lvl="1"/>
            <a:r>
              <a:rPr lang="en-US" sz="1200" dirty="0" smtClean="0"/>
              <a:t>Availability of network resources</a:t>
            </a:r>
          </a:p>
          <a:p>
            <a:pPr lvl="1"/>
            <a:r>
              <a:rPr lang="en-US" sz="1200" dirty="0"/>
              <a:t>Some systems may have </a:t>
            </a:r>
            <a:r>
              <a:rPr lang="en-US" sz="1200" b="1" dirty="0"/>
              <a:t>deterministic, time-varying network characteristics </a:t>
            </a:r>
            <a:r>
              <a:rPr lang="en-US" sz="1200" dirty="0"/>
              <a:t>or application network load (or both)</a:t>
            </a:r>
          </a:p>
          <a:p>
            <a:r>
              <a:rPr lang="en-US" sz="1300" dirty="0"/>
              <a:t>Design-time analysis is critical for applications which require tight and/or real-time guarantees</a:t>
            </a:r>
          </a:p>
          <a:p>
            <a:pPr lvl="1"/>
            <a:r>
              <a:rPr lang="en-US" sz="1300" dirty="0"/>
              <a:t>Use the analysis to perform </a:t>
            </a:r>
            <a:r>
              <a:rPr lang="en-US" sz="1300" b="1" dirty="0"/>
              <a:t>test for admission</a:t>
            </a:r>
            <a:r>
              <a:rPr lang="en-US" sz="1300" dirty="0"/>
              <a:t> into the system</a:t>
            </a:r>
          </a:p>
          <a:p>
            <a:endParaRPr lang="en-US" sz="1400" dirty="0" smtClean="0"/>
          </a:p>
        </p:txBody>
      </p:sp>
      <p:pic>
        <p:nvPicPr>
          <p:cNvPr id="6" name="Picture 5" descr="http://www.darpa.mil/uploadedImages/Content/Our_Work/TTO/Programs/Systemf6/System-F6-Satellite_formation_landscap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6465" y="1"/>
            <a:ext cx="3155577"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8233" y="2622207"/>
            <a:ext cx="2132040" cy="1600200"/>
          </a:xfrm>
          <a:prstGeom prst="rect">
            <a:avLst/>
          </a:prstGeom>
        </p:spPr>
      </p:pic>
      <p:pic>
        <p:nvPicPr>
          <p:cNvPr id="5"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258754" y="4419600"/>
            <a:ext cx="3154629" cy="2438400"/>
          </a:xfrm>
          <a:prstGeom prst="rect">
            <a:avLst/>
          </a:prstGeom>
        </p:spPr>
      </p:pic>
      <p:sp>
        <p:nvSpPr>
          <p:cNvPr id="9" name="TextBox 8"/>
          <p:cNvSpPr txBox="1"/>
          <p:nvPr/>
        </p:nvSpPr>
        <p:spPr>
          <a:xfrm>
            <a:off x="-2634" y="6593030"/>
            <a:ext cx="2998679" cy="246221"/>
          </a:xfrm>
          <a:prstGeom prst="rect">
            <a:avLst/>
          </a:prstGeom>
          <a:noFill/>
        </p:spPr>
        <p:txBody>
          <a:bodyPr wrap="square" rtlCol="0">
            <a:spAutoFit/>
          </a:bodyPr>
          <a:lstStyle/>
          <a:p>
            <a:pPr algn="l"/>
            <a:r>
              <a:rPr lang="en-US" sz="1000" dirty="0" smtClean="0"/>
              <a:t>Image Credit: DARPA</a:t>
            </a:r>
            <a:endParaRPr lang="en-US" sz="1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34777555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30</a:t>
            </a:fld>
            <a:endParaRPr lang="en-US" dirty="0"/>
          </a:p>
        </p:txBody>
      </p:sp>
      <p:sp>
        <p:nvSpPr>
          <p:cNvPr id="3" name="TextBox 2"/>
          <p:cNvSpPr txBox="1"/>
          <p:nvPr/>
        </p:nvSpPr>
        <p:spPr>
          <a:xfrm>
            <a:off x="1447800" y="6180138"/>
            <a:ext cx="5870518" cy="369332"/>
          </a:xfrm>
          <a:prstGeom prst="rect">
            <a:avLst/>
          </a:prstGeom>
          <a:noFill/>
        </p:spPr>
        <p:txBody>
          <a:bodyPr wrap="none" rtlCol="0">
            <a:spAutoFit/>
          </a:bodyPr>
          <a:lstStyle/>
          <a:p>
            <a:r>
              <a:rPr lang="en-US" dirty="0" smtClean="0"/>
              <a:t>Example system configuration for analysis validation</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46150" y="2183007"/>
            <a:ext cx="6446838" cy="3642924"/>
          </a:xfrm>
        </p:spPr>
      </p:pic>
    </p:spTree>
    <p:extLst>
      <p:ext uri="{BB962C8B-B14F-4D97-AF65-F5344CB8AC3E}">
        <p14:creationId xmlns:p14="http://schemas.microsoft.com/office/powerpoint/2010/main" val="25172042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a:xfrm>
            <a:off x="946404" y="1828801"/>
            <a:ext cx="6446520" cy="4351337"/>
          </a:xfrm>
        </p:spPr>
        <p:txBody>
          <a:bodyPr>
            <a:normAutofit/>
          </a:bodyPr>
          <a:lstStyle/>
          <a:p>
            <a:r>
              <a:rPr lang="en-US" dirty="0" smtClean="0"/>
              <a:t>Measure total delay from the time the sender transmits the data to the time the receiver receives the data</a:t>
            </a:r>
          </a:p>
          <a:p>
            <a:pPr lvl="1"/>
            <a:r>
              <a:rPr lang="en-US" dirty="0" smtClean="0"/>
              <a:t>Includes all buffer, processing, and transmission delays</a:t>
            </a:r>
          </a:p>
          <a:p>
            <a:r>
              <a:rPr lang="en-US" dirty="0" smtClean="0"/>
              <a:t>Resultant delay measurements are conservative</a:t>
            </a:r>
          </a:p>
          <a:p>
            <a:pPr lvl="1"/>
            <a:r>
              <a:rPr lang="en-US" dirty="0" smtClean="0"/>
              <a:t>Not as tight because Linux TC does not perfectly constrain the flows to their allotted bandwidth; some bursts occur that greatly exceed the profile</a:t>
            </a:r>
          </a:p>
          <a:p>
            <a:pPr lvl="1"/>
            <a:r>
              <a:rPr lang="en-US" dirty="0" smtClean="0"/>
              <a:t>Shows that our profile composition, delay, and routing analysis techniques can be useful for deriving conservative bounds in systems with statically routed networks</a:t>
            </a:r>
            <a:endParaRPr lang="en-US" dirty="0"/>
          </a:p>
          <a:p>
            <a:pPr lvl="1"/>
            <a:endParaRPr lang="en-US"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31</a:t>
            </a:fld>
            <a:endParaRPr lang="en-US" dirty="0"/>
          </a:p>
        </p:txBody>
      </p:sp>
      <mc:AlternateContent xmlns:mc="http://schemas.openxmlformats.org/markup-compatibility/2006">
        <mc:Choice xmlns:a14="http://schemas.microsoft.com/office/drawing/2010/main" Requires="a14">
          <p:graphicFrame>
            <p:nvGraphicFramePr>
              <p:cNvPr id="5" name="Table 4"/>
              <p:cNvGraphicFramePr>
                <a:graphicFrameLocks noGrp="1"/>
              </p:cNvGraphicFramePr>
              <p:nvPr>
                <p:extLst>
                  <p:ext uri="{D42A27DB-BD31-4B8C-83A1-F6EECF244321}">
                    <p14:modId xmlns:p14="http://schemas.microsoft.com/office/powerpoint/2010/main" val="2154118498"/>
                  </p:ext>
                </p:extLst>
              </p:nvPr>
            </p:nvGraphicFramePr>
            <p:xfrm>
              <a:off x="1731264" y="4953000"/>
              <a:ext cx="4876800" cy="822960"/>
            </p:xfrm>
            <a:graphic>
              <a:graphicData uri="http://schemas.openxmlformats.org/drawingml/2006/table">
                <a:tbl>
                  <a:tblPr firstRow="1" bandRow="1">
                    <a:tableStyleId>{5C22544A-7EE6-4342-B048-85BDC9FD1C3A}</a:tableStyleId>
                  </a:tblPr>
                  <a:tblGrid>
                    <a:gridCol w="2287881">
                      <a:extLst>
                        <a:ext uri="{9D8B030D-6E8A-4147-A177-3AD203B41FA5}">
                          <a16:colId xmlns:a16="http://schemas.microsoft.com/office/drawing/2014/main" val="801133283"/>
                        </a:ext>
                      </a:extLst>
                    </a:gridCol>
                    <a:gridCol w="963319">
                      <a:extLst>
                        <a:ext uri="{9D8B030D-6E8A-4147-A177-3AD203B41FA5}">
                          <a16:colId xmlns:a16="http://schemas.microsoft.com/office/drawing/2014/main" val="689592872"/>
                        </a:ext>
                      </a:extLst>
                    </a:gridCol>
                    <a:gridCol w="1625600">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High Priority </a:t>
                          </a:r>
                          <a:r>
                            <a:rPr lang="en-US" sz="1200" dirty="0" smtClean="0"/>
                            <a:t>Flow Delay </a:t>
                          </a:r>
                          <a:r>
                            <a:rPr lang="en-US" sz="1200" dirty="0" smtClean="0"/>
                            <a:t>(s)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Low Priority Flow </a:t>
                          </a:r>
                          <a:r>
                            <a:rPr lang="en-US" sz="1200" dirty="0" smtClean="0"/>
                            <a:t>Delay (s</a:t>
                          </a:r>
                          <a:r>
                            <a:rPr lang="en-US" sz="1200" dirty="0" smtClean="0"/>
                            <a:t>)</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Choice>
        <mc:Fallback>
          <p:graphicFrame>
            <p:nvGraphicFramePr>
              <p:cNvPr id="5" name="Table 4"/>
              <p:cNvGraphicFramePr>
                <a:graphicFrameLocks noGrp="1"/>
              </p:cNvGraphicFramePr>
              <p:nvPr>
                <p:extLst>
                  <p:ext uri="{D42A27DB-BD31-4B8C-83A1-F6EECF244321}">
                    <p14:modId xmlns:p14="http://schemas.microsoft.com/office/powerpoint/2010/main" val="2154118498"/>
                  </p:ext>
                </p:extLst>
              </p:nvPr>
            </p:nvGraphicFramePr>
            <p:xfrm>
              <a:off x="1731264" y="4953000"/>
              <a:ext cx="4876800" cy="822960"/>
            </p:xfrm>
            <a:graphic>
              <a:graphicData uri="http://schemas.openxmlformats.org/drawingml/2006/table">
                <a:tbl>
                  <a:tblPr firstRow="1" bandRow="1">
                    <a:tableStyleId>{5C22544A-7EE6-4342-B048-85BDC9FD1C3A}</a:tableStyleId>
                  </a:tblPr>
                  <a:tblGrid>
                    <a:gridCol w="2287881">
                      <a:extLst>
                        <a:ext uri="{9D8B030D-6E8A-4147-A177-3AD203B41FA5}">
                          <a16:colId xmlns:a16="http://schemas.microsoft.com/office/drawing/2014/main" val="801133283"/>
                        </a:ext>
                      </a:extLst>
                    </a:gridCol>
                    <a:gridCol w="963319">
                      <a:extLst>
                        <a:ext uri="{9D8B030D-6E8A-4147-A177-3AD203B41FA5}">
                          <a16:colId xmlns:a16="http://schemas.microsoft.com/office/drawing/2014/main" val="689592872"/>
                        </a:ext>
                      </a:extLst>
                    </a:gridCol>
                    <a:gridCol w="1625600">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endParaRPr lang="en-US"/>
                        </a:p>
                      </a:txBody>
                      <a:tcPr>
                        <a:blipFill>
                          <a:blip r:embed="rId2"/>
                          <a:stretch>
                            <a:fillRect l="-200375" t="-2222" r="-1873" b="-217778"/>
                          </a:stretch>
                        </a:blipFill>
                      </a:tcPr>
                    </a:tc>
                    <a:extLst>
                      <a:ext uri="{0D108BD9-81ED-4DB2-BD59-A6C34878D82A}">
                        <a16:rowId xmlns:a16="http://schemas.microsoft.com/office/drawing/2014/main" val="808718321"/>
                      </a:ext>
                    </a:extLst>
                  </a:tr>
                  <a:tr h="274320">
                    <a:tc>
                      <a:txBody>
                        <a:bodyPr/>
                        <a:lstStyle/>
                        <a:p>
                          <a:pPr algn="ctr"/>
                          <a:r>
                            <a:rPr lang="en-US" sz="1200" dirty="0" smtClean="0"/>
                            <a:t>High Priority </a:t>
                          </a:r>
                          <a:r>
                            <a:rPr lang="en-US" sz="1200" dirty="0" smtClean="0"/>
                            <a:t>Flow Delay </a:t>
                          </a:r>
                          <a:r>
                            <a:rPr lang="en-US" sz="1200" dirty="0" smtClean="0"/>
                            <a:t>(s)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Low Priority Flow </a:t>
                          </a:r>
                          <a:r>
                            <a:rPr lang="en-US" sz="1200" dirty="0" smtClean="0"/>
                            <a:t>Delay (s</a:t>
                          </a:r>
                          <a:r>
                            <a:rPr lang="en-US" sz="1200" dirty="0" smtClean="0"/>
                            <a:t>)</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Fallback>
      </mc:AlternateContent>
    </p:spTree>
    <p:extLst>
      <p:ext uri="{BB962C8B-B14F-4D97-AF65-F5344CB8AC3E}">
        <p14:creationId xmlns:p14="http://schemas.microsoft.com/office/powerpoint/2010/main" val="30199141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PNP</a:t>
            </a:r>
            <a:r>
              <a:rPr lang="en-US" sz="3600" baseline="30000" dirty="0" smtClean="0"/>
              <a:t>2</a:t>
            </a:r>
            <a:r>
              <a:rPr lang="en-US" sz="3600" dirty="0" smtClean="0"/>
              <a:t> Run-Time </a:t>
            </a:r>
            <a:r>
              <a:rPr lang="en-US" sz="3600" dirty="0" smtClean="0"/>
              <a:t>Measurement</a:t>
            </a:r>
            <a:r>
              <a:rPr lang="en-US" sz="3600" dirty="0" smtClean="0"/>
              <a:t>, Detection, </a:t>
            </a:r>
            <a:r>
              <a:rPr lang="en-US" sz="3600" dirty="0" smtClean="0"/>
              <a:t>Enforcement</a:t>
            </a:r>
            <a:endParaRPr lang="en-US" sz="3600" dirty="0"/>
          </a:p>
        </p:txBody>
      </p:sp>
      <p:sp>
        <p:nvSpPr>
          <p:cNvPr id="4" name="Slide Number Placeholder 3"/>
          <p:cNvSpPr>
            <a:spLocks noGrp="1"/>
          </p:cNvSpPr>
          <p:nvPr>
            <p:ph type="sldNum" sz="quarter" idx="12"/>
          </p:nvPr>
        </p:nvSpPr>
        <p:spPr/>
        <p:txBody>
          <a:bodyPr/>
          <a:lstStyle/>
          <a:p>
            <a:fld id="{4FAB73BC-B049-4115-A692-8D63A059BFB8}" type="slidenum">
              <a:rPr lang="en-US" smtClean="0"/>
              <a:t>32</a:t>
            </a:fld>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35944" y="2784213"/>
            <a:ext cx="3627106" cy="2440512"/>
          </a:xfrm>
          <a:prstGeom prst="roundRect">
            <a:avLst>
              <a:gd name="adj" fmla="val 8594"/>
            </a:avLst>
          </a:prstGeom>
          <a:solidFill>
            <a:srgbClr val="FFFFFF">
              <a:shade val="85000"/>
            </a:srgbClr>
          </a:solidFill>
          <a:ln>
            <a:noFill/>
          </a:ln>
          <a:effectLst/>
        </p:spPr>
      </p:pic>
      <p:sp>
        <p:nvSpPr>
          <p:cNvPr id="3" name="Content Placeholder 2"/>
          <p:cNvSpPr>
            <a:spLocks noGrp="1"/>
          </p:cNvSpPr>
          <p:nvPr>
            <p:ph idx="1"/>
          </p:nvPr>
        </p:nvSpPr>
        <p:spPr>
          <a:xfrm>
            <a:off x="946404" y="1828801"/>
            <a:ext cx="4692396" cy="4351337"/>
          </a:xfrm>
        </p:spPr>
        <p:txBody>
          <a:bodyPr>
            <a:noAutofit/>
          </a:bodyPr>
          <a:lstStyle/>
          <a:p>
            <a:r>
              <a:rPr lang="en-US" sz="1600" dirty="0" smtClean="0"/>
              <a:t>Can our design-time modeling and analysis </a:t>
            </a:r>
            <a:br>
              <a:rPr lang="en-US" sz="1600" dirty="0" smtClean="0"/>
            </a:br>
            <a:r>
              <a:rPr lang="en-US" sz="1600" dirty="0" smtClean="0"/>
              <a:t>better inform our run-time </a:t>
            </a:r>
            <a:r>
              <a:rPr lang="en-US" sz="1600" dirty="0" smtClean="0"/>
              <a:t>implementation</a:t>
            </a:r>
            <a:r>
              <a:rPr lang="en-US" sz="1600" dirty="0" smtClean="0"/>
              <a:t>?</a:t>
            </a:r>
          </a:p>
          <a:p>
            <a:r>
              <a:rPr lang="en-US" sz="1600" dirty="0" smtClean="0"/>
              <a:t>Integrate design-time models and semantics into </a:t>
            </a:r>
            <a:r>
              <a:rPr lang="en-US" sz="1600" dirty="0" smtClean="0"/>
              <a:t>run-time </a:t>
            </a:r>
            <a:r>
              <a:rPr lang="en-US" sz="1600" dirty="0" smtClean="0"/>
              <a:t>software component-based middleware</a:t>
            </a:r>
          </a:p>
          <a:p>
            <a:pPr lvl="1"/>
            <a:r>
              <a:rPr lang="en-US" dirty="0" smtClean="0"/>
              <a:t>Component is the smallest deployable part of an application containing:</a:t>
            </a:r>
          </a:p>
          <a:p>
            <a:pPr lvl="2"/>
            <a:r>
              <a:rPr lang="en-US" b="1" dirty="0" smtClean="0"/>
              <a:t>Timers</a:t>
            </a:r>
            <a:r>
              <a:rPr lang="en-US" dirty="0" smtClean="0"/>
              <a:t>: </a:t>
            </a:r>
            <a:r>
              <a:rPr lang="en-US" dirty="0" smtClean="0"/>
              <a:t>a </a:t>
            </a:r>
            <a:r>
              <a:rPr lang="en-US" dirty="0" smtClean="0"/>
              <a:t>timer provides a periodic event trigger to the component</a:t>
            </a:r>
          </a:p>
          <a:p>
            <a:pPr lvl="2"/>
            <a:r>
              <a:rPr lang="en-US" b="1" dirty="0" err="1" smtClean="0"/>
              <a:t>Input/Output</a:t>
            </a:r>
            <a:r>
              <a:rPr lang="en-US" b="1" dirty="0" smtClean="0"/>
              <a:t> ports</a:t>
            </a:r>
            <a:r>
              <a:rPr lang="en-US" dirty="0" smtClean="0"/>
              <a:t>; we’re specifically focusing on publish/subscribe</a:t>
            </a:r>
          </a:p>
          <a:p>
            <a:pPr lvl="2"/>
            <a:r>
              <a:rPr lang="en-US" dirty="0" smtClean="0"/>
              <a:t>A </a:t>
            </a:r>
            <a:r>
              <a:rPr lang="en-US" b="1" dirty="0" smtClean="0"/>
              <a:t>single thread </a:t>
            </a:r>
            <a:r>
              <a:rPr lang="en-US" dirty="0" smtClean="0"/>
              <a:t>which executes all events for the component in FIFO order without </a:t>
            </a:r>
            <a:r>
              <a:rPr lang="en-US" dirty="0" smtClean="0"/>
              <a:t>preemption</a:t>
            </a:r>
            <a:endParaRPr lang="en-US" dirty="0" smtClean="0"/>
          </a:p>
        </p:txBody>
      </p:sp>
    </p:spTree>
    <p:extLst>
      <p:ext uri="{BB962C8B-B14F-4D97-AF65-F5344CB8AC3E}">
        <p14:creationId xmlns:p14="http://schemas.microsoft.com/office/powerpoint/2010/main" val="11765807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PNP</a:t>
            </a:r>
            <a:r>
              <a:rPr lang="en-US" baseline="30000" dirty="0" smtClean="0"/>
              <a:t>2</a:t>
            </a:r>
            <a:r>
              <a:rPr lang="en-US" dirty="0" smtClean="0"/>
              <a:t> Run-Time Measurement, Detection, Enforcement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33</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81144" y="1711072"/>
            <a:ext cx="4562856" cy="3422142"/>
          </a:xfrm>
          <a:prstGeom prst="rect">
            <a:avLst/>
          </a:prstGeom>
        </p:spPr>
      </p:pic>
      <p:sp>
        <p:nvSpPr>
          <p:cNvPr id="3" name="Content Placeholder 2"/>
          <p:cNvSpPr>
            <a:spLocks noGrp="1"/>
          </p:cNvSpPr>
          <p:nvPr>
            <p:ph idx="1"/>
          </p:nvPr>
        </p:nvSpPr>
        <p:spPr>
          <a:xfrm>
            <a:off x="946404" y="1828801"/>
            <a:ext cx="3777996" cy="4351337"/>
          </a:xfrm>
        </p:spPr>
        <p:txBody>
          <a:bodyPr>
            <a:normAutofit/>
          </a:bodyPr>
          <a:lstStyle/>
          <a:p>
            <a:r>
              <a:rPr lang="en-US" dirty="0" smtClean="0"/>
              <a:t>Integrated measurement and enforcement code into the middleware on the sender side</a:t>
            </a:r>
          </a:p>
          <a:p>
            <a:pPr lvl="1"/>
            <a:r>
              <a:rPr lang="en-US" dirty="0" smtClean="0"/>
              <a:t>All application traffic must go through the middleware</a:t>
            </a:r>
          </a:p>
          <a:p>
            <a:pPr lvl="1"/>
            <a:r>
              <a:rPr lang="en-US" dirty="0" smtClean="0"/>
              <a:t>If the traffic does not conform to the application’s profile the middleware discards it and throws an error to the application</a:t>
            </a:r>
          </a:p>
          <a:p>
            <a:r>
              <a:rPr lang="en-US" dirty="0" smtClean="0"/>
              <a:t>Sender and receiver code automatically record the measurements of traffic that is sent/received</a:t>
            </a:r>
          </a:p>
        </p:txBody>
      </p:sp>
    </p:spTree>
    <p:extLst>
      <p:ext uri="{BB962C8B-B14F-4D97-AF65-F5344CB8AC3E}">
        <p14:creationId xmlns:p14="http://schemas.microsoft.com/office/powerpoint/2010/main" val="12363878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473" y="3352800"/>
            <a:ext cx="5760381" cy="3239810"/>
          </a:xfrm>
          <a:prstGeom prst="rect">
            <a:avLst/>
          </a:prstGeom>
        </p:spPr>
      </p:pic>
      <p:sp>
        <p:nvSpPr>
          <p:cNvPr id="2" name="Title 1"/>
          <p:cNvSpPr>
            <a:spLocks noGrp="1"/>
          </p:cNvSpPr>
          <p:nvPr>
            <p:ph type="title"/>
          </p:nvPr>
        </p:nvSpPr>
        <p:spPr/>
        <p:txBody>
          <a:bodyPr>
            <a:normAutofit fontScale="90000"/>
          </a:bodyPr>
          <a:lstStyle/>
          <a:p>
            <a:r>
              <a:rPr lang="en-US" dirty="0" smtClean="0"/>
              <a:t>PNP</a:t>
            </a:r>
            <a:r>
              <a:rPr lang="en-US" baseline="30000" dirty="0" smtClean="0"/>
              <a:t>2</a:t>
            </a:r>
            <a:r>
              <a:rPr lang="en-US" dirty="0" smtClean="0"/>
              <a:t> Run-Time Measurement, Detection, Enforcement</a:t>
            </a:r>
            <a:endParaRPr lang="en-US" dirty="0"/>
          </a:p>
        </p:txBody>
      </p:sp>
      <p:sp>
        <p:nvSpPr>
          <p:cNvPr id="3" name="Content Placeholder 2"/>
          <p:cNvSpPr>
            <a:spLocks noGrp="1"/>
          </p:cNvSpPr>
          <p:nvPr>
            <p:ph idx="1"/>
          </p:nvPr>
        </p:nvSpPr>
        <p:spPr/>
        <p:txBody>
          <a:bodyPr>
            <a:normAutofit/>
          </a:bodyPr>
          <a:lstStyle/>
          <a:p>
            <a:r>
              <a:rPr lang="en-US" dirty="0" smtClean="0"/>
              <a:t>Developed traffic production code which runs in the application and produces traffic according to the sender profile</a:t>
            </a:r>
          </a:p>
          <a:p>
            <a:r>
              <a:rPr lang="en-US" dirty="0" smtClean="0"/>
              <a:t>Similar code in the receiver which pulls data from the receiver’s buffer according to the receiver’s profile</a:t>
            </a:r>
          </a:p>
        </p:txBody>
      </p:sp>
      <p:sp>
        <p:nvSpPr>
          <p:cNvPr id="4" name="Slide Number Placeholder 3"/>
          <p:cNvSpPr>
            <a:spLocks noGrp="1"/>
          </p:cNvSpPr>
          <p:nvPr>
            <p:ph type="sldNum" sz="quarter" idx="12"/>
          </p:nvPr>
        </p:nvSpPr>
        <p:spPr/>
        <p:txBody>
          <a:bodyPr/>
          <a:lstStyle/>
          <a:p>
            <a:fld id="{4FAB73BC-B049-4115-A692-8D63A059BFB8}" type="slidenum">
              <a:rPr lang="en-US" smtClean="0"/>
              <a:t>34</a:t>
            </a:fld>
            <a:endParaRPr lang="en-US" dirty="0"/>
          </a:p>
        </p:txBody>
      </p:sp>
    </p:spTree>
    <p:extLst>
      <p:ext uri="{BB962C8B-B14F-4D97-AF65-F5344CB8AC3E}">
        <p14:creationId xmlns:p14="http://schemas.microsoft.com/office/powerpoint/2010/main" val="67515620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DDoS attacks </a:t>
            </a:r>
            <a:r>
              <a:rPr lang="en-US" dirty="0" smtClean="0"/>
              <a:t>are generally classified as excessive traffic from a large amount of (possibly heterogeneous) sources targeted towards a single point or a single group</a:t>
            </a:r>
          </a:p>
          <a:p>
            <a:r>
              <a:rPr lang="en-US" dirty="0" smtClean="0"/>
              <a:t>The receiver has a finite receive buffer and a specified profile governing the rate at which it can pull data from the buffer</a:t>
            </a:r>
          </a:p>
          <a:p>
            <a:pPr lvl="1"/>
            <a:r>
              <a:rPr lang="en-US" dirty="0" smtClean="0"/>
              <a:t>Senders who send too much data may cause the buffer to fill up, causing data from well-behaved senders to be lost</a:t>
            </a:r>
          </a:p>
          <a:p>
            <a:pPr lvl="1"/>
            <a:r>
              <a:rPr lang="en-US" dirty="0" smtClean="0"/>
              <a:t>If we can detect which senders are misbehaving and prevent them from sending, well-behaved senders will not see any degradation of service</a:t>
            </a:r>
          </a:p>
          <a:p>
            <a:r>
              <a:rPr lang="en-US" dirty="0"/>
              <a:t>Developed an out-of-band (OOB) communications channel from the sender middleware to the receiver middleware</a:t>
            </a:r>
          </a:p>
          <a:p>
            <a:pPr lvl="1"/>
            <a:r>
              <a:rPr lang="en-US" dirty="0"/>
              <a:t>Invisible to the application</a:t>
            </a:r>
          </a:p>
          <a:p>
            <a:pPr lvl="1"/>
            <a:r>
              <a:rPr lang="en-US" dirty="0"/>
              <a:t>Allows the receiver to communicate with and control the sender’s </a:t>
            </a:r>
            <a:r>
              <a:rPr lang="en-US" dirty="0" smtClean="0"/>
              <a:t>middleware</a:t>
            </a:r>
          </a:p>
          <a:p>
            <a:r>
              <a:rPr lang="en-US" dirty="0" smtClean="0"/>
              <a:t>Works because we know precisely the correct behavior of applications and we know all of the communication patterns and we have a trusted middleware</a:t>
            </a:r>
          </a:p>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35</a:t>
            </a:fld>
            <a:endParaRPr lang="en-US" dirty="0"/>
          </a:p>
        </p:txBody>
      </p:sp>
    </p:spTree>
    <p:extLst>
      <p:ext uri="{BB962C8B-B14F-4D97-AF65-F5344CB8AC3E}">
        <p14:creationId xmlns:p14="http://schemas.microsoft.com/office/powerpoint/2010/main" val="34137132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592984" y="3245620"/>
            <a:ext cx="5153361" cy="3231380"/>
          </a:xfrm>
          <a:prstGeom prst="rect">
            <a:avLst/>
          </a:prstGeom>
        </p:spPr>
      </p:pic>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a:xfrm>
            <a:off x="946404" y="1828801"/>
            <a:ext cx="6446520" cy="4351337"/>
          </a:xfrm>
        </p:spPr>
        <p:txBody>
          <a:bodyPr>
            <a:normAutofit/>
          </a:bodyPr>
          <a:lstStyle/>
          <a:p>
            <a:r>
              <a:rPr lang="en-US" dirty="0" smtClean="0"/>
              <a:t>Algorithm on the receiver for determining which senders are sending too much data to the receiver</a:t>
            </a:r>
            <a:endParaRPr lang="en-US" dirty="0"/>
          </a:p>
          <a:p>
            <a:pPr lvl="1"/>
            <a:r>
              <a:rPr lang="en-US" dirty="0" smtClean="0"/>
              <a:t>Receiver knows the profiles of all of its senders</a:t>
            </a:r>
          </a:p>
          <a:p>
            <a:pPr lvl="1"/>
            <a:r>
              <a:rPr lang="en-US" dirty="0" smtClean="0"/>
              <a:t>When the buffer is emptied (or at some other condition) the senders can be re-enabled</a:t>
            </a:r>
          </a:p>
        </p:txBody>
      </p:sp>
      <p:sp>
        <p:nvSpPr>
          <p:cNvPr id="4" name="Slide Number Placeholder 3"/>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19423255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a:xfrm>
            <a:off x="946404" y="1828801"/>
            <a:ext cx="6446520" cy="1600199"/>
          </a:xfrm>
        </p:spPr>
        <p:txBody>
          <a:bodyPr>
            <a:normAutofit fontScale="77500" lnSpcReduction="20000"/>
          </a:bodyPr>
          <a:lstStyle/>
          <a:p>
            <a:r>
              <a:rPr lang="en-US" dirty="0" smtClean="0"/>
              <a:t>Developed test application with multiple communications flows</a:t>
            </a:r>
          </a:p>
          <a:p>
            <a:r>
              <a:rPr lang="en-US" dirty="0" smtClean="0"/>
              <a:t>Some of the senders are configured to misbehave</a:t>
            </a:r>
          </a:p>
          <a:p>
            <a:pPr lvl="1"/>
            <a:r>
              <a:rPr lang="en-US" dirty="0" smtClean="0"/>
              <a:t>Receiver’s buffer would overflow and the good senders’ data would be dropped</a:t>
            </a:r>
          </a:p>
          <a:p>
            <a:r>
              <a:rPr lang="en-US" dirty="0" smtClean="0"/>
              <a:t>Using our OOB channel, we automatically detect the misbehaving senders, stop them from sending, and prevent the buffer from overflowing</a:t>
            </a:r>
          </a:p>
        </p:txBody>
      </p:sp>
      <p:sp>
        <p:nvSpPr>
          <p:cNvPr id="4" name="Slide Number Placeholder 3"/>
          <p:cNvSpPr>
            <a:spLocks noGrp="1"/>
          </p:cNvSpPr>
          <p:nvPr>
            <p:ph type="sldNum" sz="quarter" idx="12"/>
          </p:nvPr>
        </p:nvSpPr>
        <p:spPr/>
        <p:txBody>
          <a:bodyPr/>
          <a:lstStyle/>
          <a:p>
            <a:fld id="{4FAB73BC-B049-4115-A692-8D63A059BFB8}" type="slidenum">
              <a:rPr lang="en-US" smtClean="0"/>
              <a:t>37</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7413" y="3429000"/>
            <a:ext cx="4527461" cy="3370810"/>
          </a:xfrm>
          <a:prstGeom prst="rect">
            <a:avLst/>
          </a:prstGeom>
        </p:spPr>
      </p:pic>
    </p:spTree>
    <p:extLst>
      <p:ext uri="{BB962C8B-B14F-4D97-AF65-F5344CB8AC3E}">
        <p14:creationId xmlns:p14="http://schemas.microsoft.com/office/powerpoint/2010/main" val="92854047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92500" lnSpcReduction="20000"/>
          </a:bodyPr>
          <a:lstStyle/>
          <a:p>
            <a:r>
              <a:rPr lang="en-US" dirty="0" smtClean="0"/>
              <a:t>Presented </a:t>
            </a:r>
            <a:r>
              <a:rPr lang="en-US" dirty="0"/>
              <a:t>new modeling and analysis techniques for networked CPS based on </a:t>
            </a:r>
            <a:r>
              <a:rPr lang="en-US" dirty="0" smtClean="0"/>
              <a:t>(min,+)</a:t>
            </a:r>
            <a:r>
              <a:rPr lang="en-US" dirty="0"/>
              <a:t>−𝑐𝑎𝑙𝑐𝑢𝑙𝑢𝑠</a:t>
            </a:r>
          </a:p>
          <a:p>
            <a:pPr lvl="1"/>
            <a:r>
              <a:rPr lang="en-US" dirty="0"/>
              <a:t>Convolution</a:t>
            </a:r>
          </a:p>
          <a:p>
            <a:pPr lvl="1"/>
            <a:r>
              <a:rPr lang="en-US" dirty="0"/>
              <a:t>Composition</a:t>
            </a:r>
          </a:p>
          <a:p>
            <a:pPr lvl="1"/>
            <a:r>
              <a:rPr lang="en-US" dirty="0"/>
              <a:t>Delay</a:t>
            </a:r>
          </a:p>
          <a:p>
            <a:pPr lvl="1"/>
            <a:r>
              <a:rPr lang="en-US" dirty="0"/>
              <a:t>Developed analysis for periodic / repeating systems</a:t>
            </a:r>
          </a:p>
          <a:p>
            <a:pPr lvl="1"/>
            <a:r>
              <a:rPr lang="en-US" dirty="0"/>
              <a:t>Demonstrated analysis of low layer protocols and their effect on application </a:t>
            </a:r>
            <a:r>
              <a:rPr lang="en-US" dirty="0" smtClean="0"/>
              <a:t>traffic</a:t>
            </a:r>
          </a:p>
          <a:p>
            <a:r>
              <a:rPr lang="en-US" dirty="0" smtClean="0"/>
              <a:t>Developed run-time network management based on design-time analysis </a:t>
            </a:r>
          </a:p>
          <a:p>
            <a:pPr lvl="1"/>
            <a:r>
              <a:rPr lang="en-US" dirty="0" smtClean="0"/>
              <a:t>Allows detection and mitigation of DDoS attacks</a:t>
            </a:r>
          </a:p>
          <a:p>
            <a:r>
              <a:rPr lang="en-US" dirty="0" smtClean="0"/>
              <a:t>To make this work more applicable</a:t>
            </a:r>
          </a:p>
          <a:p>
            <a:pPr lvl="1"/>
            <a:r>
              <a:rPr lang="en-US" dirty="0" smtClean="0"/>
              <a:t>Model/Analyze other transmission protocols, e.g. TCP</a:t>
            </a:r>
          </a:p>
          <a:p>
            <a:pPr lvl="1"/>
            <a:r>
              <a:rPr lang="en-US" dirty="0" smtClean="0"/>
              <a:t>Model/Analyze other MAC protocols, e.g. CSMA</a:t>
            </a:r>
          </a:p>
          <a:p>
            <a:pPr lvl="1"/>
            <a:r>
              <a:rPr lang="en-US" dirty="0" smtClean="0"/>
              <a:t>Incorporating packet loss and transmission errors</a:t>
            </a:r>
          </a:p>
          <a:p>
            <a:pPr lvl="1"/>
            <a:r>
              <a:rPr lang="en-US" dirty="0" smtClean="0"/>
              <a:t>Researching data-dependent traffic modeling</a:t>
            </a:r>
          </a:p>
          <a:p>
            <a:pPr lvl="1"/>
            <a:r>
              <a:rPr lang="en-US" dirty="0" smtClean="0"/>
              <a:t>Timing and time synchronization analysis</a:t>
            </a:r>
            <a:endParaRPr lang="en-US" dirty="0"/>
          </a:p>
          <a:p>
            <a:endParaRPr lang="en-US" dirty="0"/>
          </a:p>
          <a:p>
            <a:endParaRPr lang="en-US" dirty="0"/>
          </a:p>
          <a:p>
            <a:endParaRPr lang="en-US" dirty="0"/>
          </a:p>
        </p:txBody>
      </p:sp>
      <p:sp>
        <p:nvSpPr>
          <p:cNvPr id="2" name="Title 1"/>
          <p:cNvSpPr>
            <a:spLocks noGrp="1"/>
          </p:cNvSpPr>
          <p:nvPr>
            <p:ph type="title"/>
          </p:nvPr>
        </p:nvSpPr>
        <p:spPr/>
        <p:txBody>
          <a:bodyPr/>
          <a:lstStyle/>
          <a:p>
            <a:r>
              <a:rPr lang="en-US" dirty="0" smtClean="0"/>
              <a:t>Conclusions and Future Work</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38</a:t>
            </a:fld>
            <a:endParaRPr lang="en-US" dirty="0"/>
          </a:p>
        </p:txBody>
      </p:sp>
    </p:spTree>
    <p:extLst>
      <p:ext uri="{BB962C8B-B14F-4D97-AF65-F5344CB8AC3E}">
        <p14:creationId xmlns:p14="http://schemas.microsoft.com/office/powerpoint/2010/main" val="131671053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p:txBody>
          <a:bodyPr>
            <a:noAutofit/>
          </a:bodyPr>
          <a:lstStyle/>
          <a:p>
            <a:r>
              <a:rPr lang="en-US" sz="1400" b="1" i="0" u="none" strike="noStrike" baseline="0" dirty="0" smtClean="0">
                <a:latin typeface="NimbusRomNo9L-Regu"/>
              </a:rPr>
              <a:t>W. Emfinger </a:t>
            </a:r>
            <a:r>
              <a:rPr lang="en-US" sz="1400" b="0" i="0" u="none" strike="noStrike" baseline="0" dirty="0" smtClean="0">
                <a:latin typeface="NimbusRomNo9L-Regu"/>
              </a:rPr>
              <a:t>and G. Karsai. Modeling network medium access protocols for network quality of service analysis. In </a:t>
            </a:r>
            <a:r>
              <a:rPr lang="en-US" sz="1400" b="0" i="0" u="none" strike="noStrike" baseline="0" dirty="0" smtClean="0">
                <a:latin typeface="NimbusRomNo9L-ReguItal"/>
              </a:rPr>
              <a:t>Proceedings of the 18th IEEE Symposium on Real-Time Computing (ISORC)</a:t>
            </a:r>
            <a:r>
              <a:rPr lang="en-US" sz="1400" b="0" i="0" u="none" strike="noStrike" baseline="0" dirty="0" smtClean="0">
                <a:latin typeface="NimbusRomNo9L-Regu"/>
              </a:rPr>
              <a:t>, ISORC ’15, pages 44–47, Auckland, New Zealand, 2015. IEEE</a:t>
            </a:r>
          </a:p>
          <a:p>
            <a:r>
              <a:rPr lang="en-US" sz="1400" b="1" i="0" u="none" strike="noStrike" baseline="0" dirty="0" smtClean="0">
                <a:latin typeface="NimbusRomNo9L-Regu"/>
              </a:rPr>
              <a:t>W. Emfinger</a:t>
            </a:r>
            <a:r>
              <a:rPr lang="en-US" sz="1400" b="0" i="0" u="none" strike="noStrike" baseline="0" dirty="0" smtClean="0">
                <a:latin typeface="NimbusRomNo9L-Regu"/>
              </a:rPr>
              <a:t>, G. Karsai, A. Dubey, and A. Gokhale. Analysis, verification, and management </a:t>
            </a:r>
            <a:r>
              <a:rPr lang="en-US" sz="1400" b="0" i="0" u="none" strike="noStrike" baseline="0" dirty="0" err="1" smtClean="0">
                <a:latin typeface="NimbusRomNo9L-Regu"/>
              </a:rPr>
              <a:t>toolsuite</a:t>
            </a:r>
            <a:r>
              <a:rPr lang="en-US" sz="1400" b="0" i="0" u="none" strike="noStrike" baseline="0" dirty="0" smtClean="0">
                <a:latin typeface="NimbusRomNo9L-Regu"/>
              </a:rPr>
              <a:t> for cyber-physical applications on time-varying networks. In </a:t>
            </a:r>
            <a:r>
              <a:rPr lang="en-US" sz="1400" b="0" i="0" u="none" strike="noStrike" baseline="0" dirty="0" smtClean="0">
                <a:latin typeface="NimbusRomNo9L-ReguItal"/>
              </a:rPr>
              <a:t>Proceedings of the 4th ACM SIGBED International Workshop on Design, Modeling, and Evaluation of Cyber-Physical Systems</a:t>
            </a:r>
            <a:r>
              <a:rPr lang="en-US" sz="1400" b="0" i="0" u="none" strike="noStrike" baseline="0" dirty="0" smtClean="0">
                <a:latin typeface="NimbusRomNo9L-Regu"/>
              </a:rPr>
              <a:t>, </a:t>
            </a:r>
            <a:r>
              <a:rPr lang="en-US" sz="1400" b="0" i="0" u="none" strike="noStrike" baseline="0" dirty="0" err="1" smtClean="0">
                <a:latin typeface="NimbusRomNo9L-Regu"/>
              </a:rPr>
              <a:t>CyPhy</a:t>
            </a:r>
            <a:r>
              <a:rPr lang="en-US" sz="1400" b="0" i="0" u="none" strike="noStrike" baseline="0" dirty="0" smtClean="0">
                <a:latin typeface="NimbusRomNo9L-Regu"/>
              </a:rPr>
              <a:t> ’14, pages 44–47, New York, NY, USA, 2014. ACM</a:t>
            </a:r>
          </a:p>
          <a:p>
            <a:r>
              <a:rPr lang="en-US" sz="1400" b="1" i="0" u="none" strike="noStrike" baseline="0" dirty="0" smtClean="0">
                <a:latin typeface="NimbusRomNo9L-Regu"/>
              </a:rPr>
              <a:t>W. Emfinger</a:t>
            </a:r>
            <a:r>
              <a:rPr lang="en-US" sz="1400" b="0" i="0" u="none" strike="noStrike" baseline="0" dirty="0" smtClean="0">
                <a:latin typeface="NimbusRomNo9L-Regu"/>
              </a:rPr>
              <a:t>, P. Kumar, A. Dubey, W. Otte, A. Gokhale, G. Karsai. DREMS: A </a:t>
            </a:r>
            <a:r>
              <a:rPr lang="en-US" sz="1400" b="0" i="0" u="none" strike="noStrike" baseline="0" dirty="0" err="1" smtClean="0">
                <a:latin typeface="NimbusRomNo9L-Regu"/>
              </a:rPr>
              <a:t>Toolchain</a:t>
            </a:r>
            <a:r>
              <a:rPr lang="en-US" sz="1400" b="0" i="0" u="none" strike="noStrike" baseline="0" dirty="0" smtClean="0">
                <a:latin typeface="NimbusRomNo9L-Regu"/>
              </a:rPr>
              <a:t> for the Rapid Application Development, Integration, and Deployment of Managed Distributed Real-time Embedded Systems. In </a:t>
            </a:r>
            <a:r>
              <a:rPr lang="en-US" sz="1400" b="0" i="0" u="none" strike="noStrike" baseline="0" dirty="0" smtClean="0">
                <a:latin typeface="NimbusRomNo9L-ReguItal"/>
              </a:rPr>
              <a:t>Proceedings of the IEEE Real-Time Systems Symposium</a:t>
            </a:r>
            <a:r>
              <a:rPr lang="en-US" sz="1400" b="0" i="0" u="none" strike="noStrike" baseline="0" dirty="0" smtClean="0">
                <a:latin typeface="NimbusRomNo9L-Regu"/>
              </a:rPr>
              <a:t>, </a:t>
            </a:r>
            <a:r>
              <a:rPr lang="en-US" sz="1400" b="0" i="0" u="none" strike="noStrike" baseline="0" dirty="0" err="1" smtClean="0">
                <a:latin typeface="NimbusRomNo9L-Regu"/>
              </a:rPr>
              <a:t>RTSS@Work</a:t>
            </a:r>
            <a:r>
              <a:rPr lang="en-US" sz="1400" b="0" i="0" u="none" strike="noStrike" baseline="0" dirty="0" smtClean="0">
                <a:latin typeface="NimbusRomNo9L-Regu"/>
              </a:rPr>
              <a:t> 2013, Vancouver, Canada, 2013. IEEE</a:t>
            </a:r>
          </a:p>
          <a:p>
            <a:r>
              <a:rPr lang="en-US" sz="1400" dirty="0">
                <a:latin typeface="NimbusRomNo9L-Regu"/>
              </a:rPr>
              <a:t>P. S. Kumar, </a:t>
            </a:r>
            <a:r>
              <a:rPr lang="en-US" sz="1400" b="1" dirty="0">
                <a:latin typeface="NimbusRomNo9L-Regu"/>
              </a:rPr>
              <a:t>W. Emfinger</a:t>
            </a:r>
            <a:r>
              <a:rPr lang="en-US" sz="1400" dirty="0">
                <a:latin typeface="NimbusRomNo9L-Regu"/>
              </a:rPr>
              <a:t>, A. Kulkarni, G. Karsai, </a:t>
            </a:r>
            <a:r>
              <a:rPr lang="en-US" sz="1400" dirty="0" err="1">
                <a:latin typeface="NimbusRomNo9L-Regu"/>
              </a:rPr>
              <a:t>D.Watkins</a:t>
            </a:r>
            <a:r>
              <a:rPr lang="en-US" sz="1400" dirty="0">
                <a:latin typeface="NimbusRomNo9L-Regu"/>
              </a:rPr>
              <a:t>, B. Gasser, C. Ridgewell, and A. </a:t>
            </a:r>
            <a:r>
              <a:rPr lang="en-US" sz="1400" dirty="0" err="1">
                <a:latin typeface="NimbusRomNo9L-Regu"/>
              </a:rPr>
              <a:t>Anilkumar</a:t>
            </a:r>
            <a:r>
              <a:rPr lang="en-US" sz="1400" dirty="0">
                <a:latin typeface="NimbusRomNo9L-Regu"/>
              </a:rPr>
              <a:t>. </a:t>
            </a:r>
            <a:r>
              <a:rPr lang="en-US" sz="1400" dirty="0" err="1">
                <a:latin typeface="NimbusRomNo9L-Regu"/>
              </a:rPr>
              <a:t>Rosmod</a:t>
            </a:r>
            <a:r>
              <a:rPr lang="en-US" sz="1400" dirty="0">
                <a:latin typeface="NimbusRomNo9L-Regu"/>
              </a:rPr>
              <a:t>: A </a:t>
            </a:r>
            <a:r>
              <a:rPr lang="en-US" sz="1400" dirty="0" err="1">
                <a:latin typeface="NimbusRomNo9L-Regu"/>
              </a:rPr>
              <a:t>toolsuite</a:t>
            </a:r>
            <a:r>
              <a:rPr lang="en-US" sz="1400" dirty="0">
                <a:latin typeface="NimbusRomNo9L-Regu"/>
              </a:rPr>
              <a:t> for modeling, generating, deploying, and managing distributed real-time component-based software using </a:t>
            </a:r>
            <a:r>
              <a:rPr lang="en-US" sz="1400" dirty="0" err="1">
                <a:latin typeface="NimbusRomNo9L-Regu"/>
              </a:rPr>
              <a:t>ros</a:t>
            </a:r>
            <a:r>
              <a:rPr lang="en-US" sz="1400" dirty="0">
                <a:latin typeface="NimbusRomNo9L-Regu"/>
              </a:rPr>
              <a:t>. In Rapid System Prototyping Symposium (ESWEEK), Amsterdam, The Netherlands, </a:t>
            </a:r>
            <a:r>
              <a:rPr lang="en-US" sz="1400" dirty="0" smtClean="0">
                <a:latin typeface="NimbusRomNo9L-Regu"/>
              </a:rPr>
              <a:t>2015</a:t>
            </a:r>
            <a:endParaRPr lang="en-US" sz="1400" b="0" i="0" u="none" strike="noStrike" baseline="0" dirty="0" smtClean="0">
              <a:latin typeface="NimbusRomNo9L-Regu"/>
            </a:endParaRPr>
          </a:p>
        </p:txBody>
      </p:sp>
      <p:sp>
        <p:nvSpPr>
          <p:cNvPr id="4" name="Slide Number Placeholder 3"/>
          <p:cNvSpPr>
            <a:spLocks noGrp="1"/>
          </p:cNvSpPr>
          <p:nvPr>
            <p:ph type="sldNum" sz="quarter" idx="12"/>
          </p:nvPr>
        </p:nvSpPr>
        <p:spPr/>
        <p:txBody>
          <a:bodyPr/>
          <a:lstStyle/>
          <a:p>
            <a:fld id="{4FAB73BC-B049-4115-A692-8D63A059BFB8}" type="slidenum">
              <a:rPr lang="en-US" smtClean="0"/>
              <a:t>39</a:t>
            </a:fld>
            <a:endParaRPr lang="en-US" dirty="0"/>
          </a:p>
        </p:txBody>
      </p:sp>
    </p:spTree>
    <p:extLst>
      <p:ext uri="{BB962C8B-B14F-4D97-AF65-F5344CB8AC3E}">
        <p14:creationId xmlns:p14="http://schemas.microsoft.com/office/powerpoint/2010/main" val="40799455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type="body" idx="1"/>
          </p:nvPr>
        </p:nvSpPr>
        <p:spPr/>
        <p:txBody>
          <a:bodyPr/>
          <a:lstStyle/>
          <a:p>
            <a:r>
              <a:rPr lang="en-US" dirty="0" smtClean="0"/>
              <a:t>Current research and techniques for predicting system performance and managing resources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2485199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p:txBody>
          <a:bodyPr>
            <a:noAutofit/>
          </a:bodyPr>
          <a:lstStyle/>
          <a:p>
            <a:r>
              <a:rPr lang="en-US" sz="1400" dirty="0">
                <a:latin typeface="NimbusRomNo9L-Regu"/>
              </a:rPr>
              <a:t>P. S. Kumar, </a:t>
            </a:r>
            <a:r>
              <a:rPr lang="en-US" sz="1400" b="1" dirty="0">
                <a:latin typeface="NimbusRomNo9L-Regu"/>
              </a:rPr>
              <a:t>W. Emfinger</a:t>
            </a:r>
            <a:r>
              <a:rPr lang="en-US" sz="1400" dirty="0">
                <a:latin typeface="NimbusRomNo9L-Regu"/>
              </a:rPr>
              <a:t>, and G. Karsai. A testbed to simulate and analyze </a:t>
            </a:r>
            <a:r>
              <a:rPr lang="en-US" sz="1400" dirty="0" smtClean="0">
                <a:latin typeface="NimbusRomNo9L-Regu"/>
              </a:rPr>
              <a:t>resilient cyber-physical </a:t>
            </a:r>
            <a:r>
              <a:rPr lang="en-US" sz="1400" dirty="0">
                <a:latin typeface="NimbusRomNo9L-Regu"/>
              </a:rPr>
              <a:t>systems. In Rapid System Prototyping Symposium (ESWEEK), 2015</a:t>
            </a:r>
            <a:endParaRPr lang="en-US" sz="1400" b="0" i="0" u="none" strike="noStrike" baseline="0" dirty="0" smtClean="0">
              <a:latin typeface="NimbusRomNo9L-Regu"/>
            </a:endParaRPr>
          </a:p>
          <a:p>
            <a:r>
              <a:rPr lang="en-US" sz="1400" b="0" i="0" u="none" strike="noStrike" baseline="0" dirty="0" smtClean="0">
                <a:latin typeface="NimbusRomNo9L-Regu"/>
              </a:rPr>
              <a:t>Pradhan S., </a:t>
            </a:r>
            <a:r>
              <a:rPr lang="en-US" sz="1400" b="1" i="0" u="none" strike="noStrike" baseline="0" dirty="0" smtClean="0">
                <a:latin typeface="NimbusRomNo9L-Regu"/>
              </a:rPr>
              <a:t>W. Emfinger</a:t>
            </a:r>
            <a:r>
              <a:rPr lang="en-US" sz="1400" b="0" i="0" u="none" strike="noStrike" baseline="0" dirty="0" smtClean="0">
                <a:latin typeface="NimbusRomNo9L-Regu"/>
              </a:rPr>
              <a:t>, A. Dubey, W. Otte, A. </a:t>
            </a:r>
            <a:r>
              <a:rPr lang="en-US" sz="1400" b="0" i="0" u="none" strike="noStrike" baseline="0" dirty="0" err="1" smtClean="0">
                <a:latin typeface="NimbusRomNo9L-Regu"/>
              </a:rPr>
              <a:t>Coglio</a:t>
            </a:r>
            <a:r>
              <a:rPr lang="en-US" sz="1400" b="0" i="0" u="none" strike="noStrike" baseline="0" dirty="0" smtClean="0">
                <a:latin typeface="NimbusRomNo9L-Regu"/>
              </a:rPr>
              <a:t>, D. Balasubramanian, </a:t>
            </a:r>
            <a:r>
              <a:rPr lang="en-US" sz="1400" b="0" i="0" u="none" strike="noStrike" baseline="0" dirty="0" err="1" smtClean="0">
                <a:latin typeface="NimbusRomNo9L-Regu"/>
              </a:rPr>
              <a:t>A.Gokhale</a:t>
            </a:r>
            <a:r>
              <a:rPr lang="en-US" sz="1400" b="0" i="0" u="none" strike="noStrike" baseline="0" dirty="0" smtClean="0">
                <a:latin typeface="NimbusRomNo9L-Regu"/>
              </a:rPr>
              <a:t>, G. Karsai. Establishing secure interactions across distributed applications in satellite clusters. In </a:t>
            </a:r>
            <a:r>
              <a:rPr lang="en-US" sz="1400" b="0" i="0" u="none" strike="noStrike" baseline="0" dirty="0" smtClean="0">
                <a:latin typeface="NimbusRomNo9L-ReguItal"/>
              </a:rPr>
              <a:t>Proceedings of the IEEE International Conference on Space Mission Challenges for Information Technology</a:t>
            </a:r>
            <a:r>
              <a:rPr lang="en-US" sz="1400" b="0" i="0" u="none" strike="noStrike" baseline="0" dirty="0" smtClean="0">
                <a:latin typeface="NimbusRomNo9L-Regu"/>
              </a:rPr>
              <a:t>, SMC-IT, 2014, Laurel, MD, USA. IEEE </a:t>
            </a:r>
          </a:p>
          <a:p>
            <a:r>
              <a:rPr lang="en-US" sz="1400" dirty="0">
                <a:latin typeface="NimbusRomNo9L-Regu"/>
              </a:rPr>
              <a:t>Balasubramanian, D., </a:t>
            </a:r>
            <a:r>
              <a:rPr lang="en-US" sz="1400" b="1" dirty="0">
                <a:latin typeface="NimbusRomNo9L-Regu"/>
              </a:rPr>
              <a:t>W. Emfinger</a:t>
            </a:r>
            <a:r>
              <a:rPr lang="en-US" sz="1400" dirty="0">
                <a:latin typeface="NimbusRomNo9L-Regu"/>
              </a:rPr>
              <a:t>, P. S. Kumar, W. Otte, A. Dubey, and G. Karsai. An application development and deployment platform for satellite clusters. In </a:t>
            </a:r>
            <a:r>
              <a:rPr lang="en-US" sz="1400" dirty="0">
                <a:latin typeface="NimbusRomNo9L-ReguItal"/>
              </a:rPr>
              <a:t>Proceedings of the Workshop on Spacecraft Flight Software</a:t>
            </a:r>
            <a:r>
              <a:rPr lang="en-US" sz="1400" dirty="0">
                <a:latin typeface="NimbusRomNo9L-Regu"/>
              </a:rPr>
              <a:t>, 2013</a:t>
            </a:r>
          </a:p>
          <a:p>
            <a:r>
              <a:rPr lang="en-US" sz="1400" dirty="0">
                <a:latin typeface="NimbusRomNo9L-Regu"/>
              </a:rPr>
              <a:t>Balasubramanian, D., A. Dubey, W. R. Otte, </a:t>
            </a:r>
            <a:r>
              <a:rPr lang="en-US" sz="1400" b="1" dirty="0">
                <a:latin typeface="NimbusRomNo9L-Regu"/>
              </a:rPr>
              <a:t>W. Emfinger</a:t>
            </a:r>
            <a:r>
              <a:rPr lang="en-US" sz="1400" dirty="0">
                <a:latin typeface="NimbusRomNo9L-Regu"/>
              </a:rPr>
              <a:t>, P. Kumar, and G. Karsai. A Rapid Testing Framework for a Mobile Cloud Infrastructure. In </a:t>
            </a:r>
            <a:r>
              <a:rPr lang="en-US" sz="1400" dirty="0">
                <a:latin typeface="NimbusRomNo9L-ReguItal"/>
              </a:rPr>
              <a:t>Proceedings of the IEEE International Symposium on Rapid System Prototyping</a:t>
            </a:r>
            <a:r>
              <a:rPr lang="en-US" sz="1400" dirty="0">
                <a:latin typeface="NimbusRomNo9L-Regu"/>
              </a:rPr>
              <a:t>, RSP, 2014. </a:t>
            </a:r>
            <a:r>
              <a:rPr lang="en-US" sz="1400" dirty="0" smtClean="0">
                <a:latin typeface="NimbusRomNo9L-Regu"/>
              </a:rPr>
              <a:t>IEEE</a:t>
            </a:r>
            <a:endParaRPr lang="en-US" sz="1400" dirty="0">
              <a:latin typeface="NimbusRomNo9L-Regu"/>
            </a:endParaRPr>
          </a:p>
        </p:txBody>
      </p:sp>
      <p:sp>
        <p:nvSpPr>
          <p:cNvPr id="4" name="Slide Number Placeholder 3"/>
          <p:cNvSpPr>
            <a:spLocks noGrp="1"/>
          </p:cNvSpPr>
          <p:nvPr>
            <p:ph type="sldNum" sz="quarter" idx="12"/>
          </p:nvPr>
        </p:nvSpPr>
        <p:spPr/>
        <p:txBody>
          <a:bodyPr/>
          <a:lstStyle/>
          <a:p>
            <a:fld id="{4FAB73BC-B049-4115-A692-8D63A059BFB8}" type="slidenum">
              <a:rPr lang="en-US" smtClean="0"/>
              <a:t>40</a:t>
            </a:fld>
            <a:endParaRPr lang="en-US" dirty="0"/>
          </a:p>
        </p:txBody>
      </p:sp>
    </p:spTree>
    <p:extLst>
      <p:ext uri="{BB962C8B-B14F-4D97-AF65-F5344CB8AC3E}">
        <p14:creationId xmlns:p14="http://schemas.microsoft.com/office/powerpoint/2010/main" val="36442775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p:txBody>
          <a:bodyPr>
            <a:noAutofit/>
          </a:bodyPr>
          <a:lstStyle/>
          <a:p>
            <a:r>
              <a:rPr lang="en-US" sz="1400" dirty="0">
                <a:latin typeface="NimbusRomNo9L-Regu"/>
              </a:rPr>
              <a:t>Dubey, A., </a:t>
            </a:r>
            <a:r>
              <a:rPr lang="en-US" sz="1400" b="1" dirty="0">
                <a:latin typeface="NimbusRomNo9L-Regu"/>
              </a:rPr>
              <a:t>W. Emfinger</a:t>
            </a:r>
            <a:r>
              <a:rPr lang="en-US" sz="1400" dirty="0">
                <a:latin typeface="NimbusRomNo9L-Regu"/>
              </a:rPr>
              <a:t>, A. Gokhale, G. Karsai, W. R. Otte, J. Parsons, C. Szabo, A. </a:t>
            </a:r>
            <a:r>
              <a:rPr lang="en-US" sz="1400" dirty="0" err="1">
                <a:latin typeface="NimbusRomNo9L-Regu"/>
              </a:rPr>
              <a:t>Coglio</a:t>
            </a:r>
            <a:r>
              <a:rPr lang="en-US" sz="1400" dirty="0">
                <a:latin typeface="NimbusRomNo9L-Regu"/>
              </a:rPr>
              <a:t>, E. Smith, and P. Bose. A Software Platform for Fractionated Spacecraft. In </a:t>
            </a:r>
            <a:r>
              <a:rPr lang="en-US" sz="1400" dirty="0">
                <a:latin typeface="NimbusRomNo9L-ReguItal"/>
              </a:rPr>
              <a:t>Proceedings of the 2012 IEEE Aerospace Conference</a:t>
            </a:r>
            <a:r>
              <a:rPr lang="en-US" sz="1400" dirty="0">
                <a:latin typeface="NimbusRomNo9L-Regu"/>
              </a:rPr>
              <a:t>, Big Sky, Montana, 03/2012. IEEE</a:t>
            </a:r>
          </a:p>
          <a:p>
            <a:r>
              <a:rPr lang="en-US" sz="1400" dirty="0" err="1">
                <a:latin typeface="NimbusRomNo9L-Regu"/>
              </a:rPr>
              <a:t>Levendovszky</a:t>
            </a:r>
            <a:r>
              <a:rPr lang="en-US" sz="1400" dirty="0">
                <a:latin typeface="NimbusRomNo9L-Regu"/>
              </a:rPr>
              <a:t>, T., A. Dubey, W. R. Otte, D. Balasubramanian, A. </a:t>
            </a:r>
            <a:r>
              <a:rPr lang="en-US" sz="1400" dirty="0" err="1">
                <a:latin typeface="NimbusRomNo9L-Regu"/>
              </a:rPr>
              <a:t>Coglio</a:t>
            </a:r>
            <a:r>
              <a:rPr lang="en-US" sz="1400" dirty="0">
                <a:latin typeface="NimbusRomNo9L-Regu"/>
              </a:rPr>
              <a:t>, S. </a:t>
            </a:r>
            <a:r>
              <a:rPr lang="en-US" sz="1400" dirty="0" err="1">
                <a:latin typeface="NimbusRomNo9L-Regu"/>
              </a:rPr>
              <a:t>Nyako</a:t>
            </a:r>
            <a:r>
              <a:rPr lang="en-US" sz="1400" dirty="0">
                <a:latin typeface="NimbusRomNo9L-Regu"/>
              </a:rPr>
              <a:t>, </a:t>
            </a:r>
            <a:r>
              <a:rPr lang="en-US" sz="1400" b="1" dirty="0">
                <a:latin typeface="NimbusRomNo9L-Regu"/>
              </a:rPr>
              <a:t>W. Emfinger</a:t>
            </a:r>
            <a:r>
              <a:rPr lang="en-US" sz="1400" dirty="0">
                <a:latin typeface="NimbusRomNo9L-Regu"/>
              </a:rPr>
              <a:t>, P. Kumar, A. Gokhale, and G. Karsai. DREMS: A Model-Driven Distributed Secure Information Architecture Platform for Managed Embedded Systems. In </a:t>
            </a:r>
            <a:r>
              <a:rPr lang="en-US" sz="1400" dirty="0">
                <a:latin typeface="NimbusRomNo9L-ReguItal"/>
              </a:rPr>
              <a:t>IEEE Software</a:t>
            </a:r>
            <a:r>
              <a:rPr lang="en-US" sz="1400" dirty="0">
                <a:latin typeface="NimbusRomNo9L-Regu"/>
              </a:rPr>
              <a:t>, vol. 99: IEEE Computer Society, 2014. IEEE</a:t>
            </a:r>
          </a:p>
          <a:p>
            <a:r>
              <a:rPr lang="en-US" sz="1400" dirty="0">
                <a:latin typeface="NimbusRomNo9L-Regu"/>
              </a:rPr>
              <a:t>Submitted, Awaiting Review:</a:t>
            </a:r>
          </a:p>
          <a:p>
            <a:pPr lvl="1"/>
            <a:r>
              <a:rPr lang="en-US" sz="1400" b="1" dirty="0">
                <a:latin typeface="NimbusRomNo9L-Regu"/>
              </a:rPr>
              <a:t>W. Emfinger</a:t>
            </a:r>
            <a:r>
              <a:rPr lang="en-US" sz="1400" dirty="0">
                <a:latin typeface="NimbusRomNo9L-Regu"/>
              </a:rPr>
              <a:t>, P. Kumar, A. Dubey, G. Karsai. Towards Assurances in Self-Adaptive, Dynamic, Distributed Real-time Embedded Systems. In </a:t>
            </a:r>
            <a:r>
              <a:rPr lang="en-US" sz="1400" dirty="0">
                <a:latin typeface="NimbusRomNo9L-ReguItal"/>
              </a:rPr>
              <a:t>Software Engineering for Self-Adaptive Systems: Assurances</a:t>
            </a:r>
            <a:r>
              <a:rPr lang="en-US" sz="1400" dirty="0">
                <a:latin typeface="NimbusRomNo9L-Regu"/>
              </a:rPr>
              <a:t>, 2015</a:t>
            </a:r>
            <a:r>
              <a:rPr lang="en-US" sz="1400" dirty="0" smtClean="0">
                <a:latin typeface="NimbusRomNo9L-Regu"/>
              </a:rPr>
              <a:t>.</a:t>
            </a:r>
            <a:endParaRPr lang="en-US" sz="1400" dirty="0"/>
          </a:p>
        </p:txBody>
      </p:sp>
      <p:sp>
        <p:nvSpPr>
          <p:cNvPr id="4" name="Slide Number Placeholder 3"/>
          <p:cNvSpPr>
            <a:spLocks noGrp="1"/>
          </p:cNvSpPr>
          <p:nvPr>
            <p:ph type="sldNum" sz="quarter" idx="12"/>
          </p:nvPr>
        </p:nvSpPr>
        <p:spPr/>
        <p:txBody>
          <a:bodyPr/>
          <a:lstStyle/>
          <a:p>
            <a:fld id="{4FAB73BC-B049-4115-A692-8D63A059BFB8}" type="slidenum">
              <a:rPr lang="en-US" smtClean="0"/>
              <a:t>41</a:t>
            </a:fld>
            <a:endParaRPr lang="en-US" dirty="0"/>
          </a:p>
        </p:txBody>
      </p:sp>
    </p:spTree>
    <p:extLst>
      <p:ext uri="{BB962C8B-B14F-4D97-AF65-F5344CB8AC3E}">
        <p14:creationId xmlns:p14="http://schemas.microsoft.com/office/powerpoint/2010/main" val="20218954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Autofit/>
          </a:bodyPr>
          <a:lstStyle/>
          <a:p>
            <a:r>
              <a:rPr lang="en-US" sz="1400" b="0" i="0" u="none" strike="noStrike" baseline="0" dirty="0" smtClean="0">
                <a:latin typeface="NimbusRomNo9L-Regu"/>
              </a:rPr>
              <a:t>L. Thiele, S. Chakraborty, and M. </a:t>
            </a:r>
            <a:r>
              <a:rPr lang="en-US" sz="1400" b="0" i="0" u="none" strike="noStrike" baseline="0" dirty="0" err="1" smtClean="0">
                <a:latin typeface="NimbusRomNo9L-Regu"/>
              </a:rPr>
              <a:t>Naedele</a:t>
            </a:r>
            <a:r>
              <a:rPr lang="en-US" sz="1400" b="0" i="0" u="none" strike="noStrike" baseline="0" dirty="0" smtClean="0">
                <a:latin typeface="NimbusRomNo9L-Regu"/>
              </a:rPr>
              <a:t>. Real-time calculus for scheduling hard real-time systems. In </a:t>
            </a:r>
            <a:r>
              <a:rPr lang="en-US" sz="1400" b="0" i="0" u="none" strike="noStrike" baseline="0" dirty="0" smtClean="0">
                <a:latin typeface="NimbusRomNo9L-ReguItal"/>
              </a:rPr>
              <a:t>in ISCAS</a:t>
            </a:r>
            <a:r>
              <a:rPr lang="en-US" sz="1400" b="0" i="0" u="none" strike="noStrike" baseline="0" dirty="0" smtClean="0">
                <a:latin typeface="NimbusRomNo9L-Regu"/>
              </a:rPr>
              <a:t>, pages 101–104, 2000.</a:t>
            </a:r>
          </a:p>
          <a:p>
            <a:r>
              <a:rPr lang="en-US" sz="1400" b="0" i="0" u="none" strike="noStrike" baseline="0" dirty="0" smtClean="0">
                <a:latin typeface="NimbusRomNo9L-Regu"/>
              </a:rPr>
              <a:t>A. </a:t>
            </a:r>
            <a:r>
              <a:rPr lang="en-US" sz="1400" b="0" i="0" u="none" strike="noStrike" baseline="0" dirty="0" err="1" smtClean="0">
                <a:latin typeface="NimbusRomNo9L-Regu"/>
              </a:rPr>
              <a:t>Varga</a:t>
            </a:r>
            <a:r>
              <a:rPr lang="en-US" sz="1400" b="0" i="0" u="none" strike="noStrike" baseline="0" dirty="0" smtClean="0">
                <a:latin typeface="NimbusRomNo9L-Regu"/>
              </a:rPr>
              <a:t> and R. </a:t>
            </a:r>
            <a:r>
              <a:rPr lang="en-US" sz="1400" b="0" i="0" u="none" strike="noStrike" baseline="0" dirty="0" err="1" smtClean="0">
                <a:latin typeface="NimbusRomNo9L-Regu"/>
              </a:rPr>
              <a:t>Hornig</a:t>
            </a:r>
            <a:r>
              <a:rPr lang="en-US" sz="1400" b="0" i="0" u="none" strike="noStrike" baseline="0" dirty="0" smtClean="0">
                <a:latin typeface="NimbusRomNo9L-Regu"/>
              </a:rPr>
              <a:t>. An overview of the </a:t>
            </a:r>
            <a:r>
              <a:rPr lang="en-US" sz="1400" b="0" i="0" u="none" strike="noStrike" baseline="0" dirty="0" err="1" smtClean="0">
                <a:latin typeface="NimbusRomNo9L-Regu"/>
              </a:rPr>
              <a:t>omnet</a:t>
            </a:r>
            <a:r>
              <a:rPr lang="en-US" sz="1400" b="0" i="0" u="none" strike="noStrike" baseline="0" dirty="0" smtClean="0">
                <a:latin typeface="NimbusRomNo9L-Regu"/>
              </a:rPr>
              <a:t>++ simulation environment. In </a:t>
            </a:r>
            <a:r>
              <a:rPr lang="en-US" sz="1400" b="0" i="0" u="none" strike="noStrike" baseline="0" dirty="0" err="1" smtClean="0">
                <a:latin typeface="NimbusRomNo9L-ReguItal"/>
              </a:rPr>
              <a:t>Simutools</a:t>
            </a:r>
            <a:r>
              <a:rPr lang="en-US" sz="1400" b="0" i="0" u="none" strike="noStrike" baseline="0" dirty="0" smtClean="0">
                <a:latin typeface="NimbusRomNo9L-ReguItal"/>
              </a:rPr>
              <a:t> ’08: Proceedings of the 1st international conference on Simulation tools and techniques for communications, networks and systems &amp; workshops</a:t>
            </a:r>
            <a:r>
              <a:rPr lang="en-US" sz="1400" b="0" i="0" u="none" strike="noStrike" baseline="0" dirty="0" smtClean="0">
                <a:latin typeface="NimbusRomNo9L-Regu"/>
              </a:rPr>
              <a:t>, pages 1–10, ICST, Brussels, Belgium, Belgium, 2008. ICST (Institute for Computer </a:t>
            </a:r>
            <a:r>
              <a:rPr lang="en-US" sz="1400" b="0" i="0" u="none" strike="noStrike" baseline="0" dirty="0" err="1" smtClean="0">
                <a:latin typeface="NimbusRomNo9L-Regu"/>
              </a:rPr>
              <a:t>Sciences,Social</a:t>
            </a:r>
            <a:r>
              <a:rPr lang="en-US" sz="1400" b="0" i="0" u="none" strike="noStrike" baseline="0" dirty="0" smtClean="0">
                <a:latin typeface="NimbusRomNo9L-Regu"/>
              </a:rPr>
              <a:t>-Informatics and Telecommunications Engineering).</a:t>
            </a:r>
          </a:p>
          <a:p>
            <a:r>
              <a:rPr lang="en-US" sz="1400" b="0" i="0" u="none" strike="noStrike" baseline="0" dirty="0" smtClean="0">
                <a:latin typeface="NimbusRomNo9L-Regu"/>
              </a:rPr>
              <a:t>L. Rizzo. </a:t>
            </a:r>
            <a:r>
              <a:rPr lang="en-US" sz="1400" b="0" i="0" u="none" strike="noStrike" baseline="0" dirty="0" err="1" smtClean="0">
                <a:latin typeface="NimbusRomNo9L-Regu"/>
              </a:rPr>
              <a:t>Dummynet</a:t>
            </a:r>
            <a:r>
              <a:rPr lang="en-US" sz="1400" b="0" i="0" u="none" strike="noStrike" baseline="0" dirty="0" smtClean="0">
                <a:latin typeface="NimbusRomNo9L-Regu"/>
              </a:rPr>
              <a:t> : a simple approach to the evaluation of network protocols. </a:t>
            </a:r>
            <a:r>
              <a:rPr lang="en-US" sz="1400" b="0" i="0" u="none" strike="noStrike" baseline="0" dirty="0" smtClean="0">
                <a:latin typeface="NimbusRomNo9L-ReguItal"/>
              </a:rPr>
              <a:t>ACM SIGCOMM Computer Communication Review</a:t>
            </a:r>
            <a:r>
              <a:rPr lang="en-US" sz="1400" b="0" i="0" u="none" strike="noStrike" baseline="0" dirty="0" smtClean="0">
                <a:latin typeface="NimbusRomNo9L-Regu"/>
              </a:rPr>
              <a:t>, 27(1):31–41, 1997.</a:t>
            </a:r>
          </a:p>
          <a:p>
            <a:r>
              <a:rPr lang="en-US" sz="1400" b="0" i="0" u="none" strike="noStrike" baseline="0" dirty="0" smtClean="0">
                <a:latin typeface="NimbusRomNo9L-Regu"/>
              </a:rPr>
              <a:t>D. </a:t>
            </a:r>
            <a:r>
              <a:rPr lang="en-US" sz="1400" b="0" i="0" u="none" strike="noStrike" baseline="0" dirty="0" err="1" smtClean="0">
                <a:latin typeface="NimbusRomNo9L-Regu"/>
              </a:rPr>
              <a:t>Mahrenholz</a:t>
            </a:r>
            <a:r>
              <a:rPr lang="en-US" sz="1400" b="0" i="0" u="none" strike="noStrike" baseline="0" dirty="0" smtClean="0">
                <a:latin typeface="NimbusRomNo9L-Regu"/>
              </a:rPr>
              <a:t> and S. Ivanov. Real-time network emulation with ns-2. </a:t>
            </a:r>
            <a:r>
              <a:rPr lang="en-US" sz="1400" b="0" i="0" u="none" strike="noStrike" baseline="0" dirty="0" smtClean="0">
                <a:latin typeface="NimbusRomNo9L-ReguItal"/>
              </a:rPr>
              <a:t>Proceedings- Eighth IEEE International Symposium on Distributed Simulation and Real-Time Applications, DS-RT 2004</a:t>
            </a:r>
            <a:r>
              <a:rPr lang="en-US" sz="1400" b="0" i="0" u="none" strike="noStrike" baseline="0" dirty="0" smtClean="0">
                <a:latin typeface="NimbusRomNo9L-Regu"/>
              </a:rPr>
              <a:t>, pages 29–36, 2004.</a:t>
            </a:r>
          </a:p>
          <a:p>
            <a:r>
              <a:rPr lang="en-US" sz="1400" dirty="0">
                <a:latin typeface="NimbusRomNo9L-Regu"/>
              </a:rPr>
              <a:t>J.-Y. Le </a:t>
            </a:r>
            <a:r>
              <a:rPr lang="en-US" sz="1400" dirty="0" err="1">
                <a:latin typeface="NimbusRomNo9L-Regu"/>
              </a:rPr>
              <a:t>Boudec</a:t>
            </a:r>
            <a:r>
              <a:rPr lang="en-US" sz="1400" dirty="0">
                <a:latin typeface="NimbusRomNo9L-Regu"/>
              </a:rPr>
              <a:t> and P. </a:t>
            </a:r>
            <a:r>
              <a:rPr lang="en-US" sz="1400" dirty="0" err="1">
                <a:latin typeface="NimbusRomNo9L-Regu"/>
              </a:rPr>
              <a:t>Thiran</a:t>
            </a:r>
            <a:r>
              <a:rPr lang="en-US" sz="1400" dirty="0">
                <a:latin typeface="NimbusRomNo9L-Regu"/>
              </a:rPr>
              <a:t>. </a:t>
            </a:r>
            <a:r>
              <a:rPr lang="en-US" sz="1400" dirty="0">
                <a:latin typeface="NimbusRomNo9L-ReguItal"/>
              </a:rPr>
              <a:t>Network Calculus: A Theory of Deterministic Queuing Systems for the Internet</a:t>
            </a:r>
            <a:r>
              <a:rPr lang="en-US" sz="1400" dirty="0">
                <a:latin typeface="NimbusRomNo9L-Regu"/>
              </a:rPr>
              <a:t>. Springer-</a:t>
            </a:r>
            <a:r>
              <a:rPr lang="en-US" sz="1400" dirty="0" err="1">
                <a:latin typeface="NimbusRomNo9L-Regu"/>
              </a:rPr>
              <a:t>Verlag</a:t>
            </a:r>
            <a:r>
              <a:rPr lang="en-US" sz="1400" dirty="0">
                <a:latin typeface="NimbusRomNo9L-Regu"/>
              </a:rPr>
              <a:t>, Berlin, Heidelberg, 2001</a:t>
            </a:r>
            <a:r>
              <a:rPr lang="en-US" sz="1400" dirty="0" smtClean="0">
                <a:latin typeface="NimbusRomNo9L-Regu"/>
              </a:rPr>
              <a:t>.</a:t>
            </a:r>
            <a:endParaRPr lang="en-US" sz="1400" dirty="0">
              <a:latin typeface="NimbusRomNo9L-Regu"/>
            </a:endParaRPr>
          </a:p>
        </p:txBody>
      </p:sp>
      <p:sp>
        <p:nvSpPr>
          <p:cNvPr id="4" name="Slide Number Placeholder 3"/>
          <p:cNvSpPr>
            <a:spLocks noGrp="1"/>
          </p:cNvSpPr>
          <p:nvPr>
            <p:ph type="sldNum" sz="quarter" idx="12"/>
          </p:nvPr>
        </p:nvSpPr>
        <p:spPr/>
        <p:txBody>
          <a:bodyPr/>
          <a:lstStyle/>
          <a:p>
            <a:fld id="{4FAB73BC-B049-4115-A692-8D63A059BFB8}" type="slidenum">
              <a:rPr lang="en-US" smtClean="0"/>
              <a:t>42</a:t>
            </a:fld>
            <a:endParaRPr lang="en-US" dirty="0"/>
          </a:p>
        </p:txBody>
      </p:sp>
    </p:spTree>
    <p:extLst>
      <p:ext uri="{BB962C8B-B14F-4D97-AF65-F5344CB8AC3E}">
        <p14:creationId xmlns:p14="http://schemas.microsoft.com/office/powerpoint/2010/main" val="395597249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Autofit/>
          </a:bodyPr>
          <a:lstStyle/>
          <a:p>
            <a:r>
              <a:rPr lang="en-US" sz="1400" b="0" i="0" u="none" strike="noStrike" baseline="0" dirty="0" smtClean="0">
                <a:latin typeface="NimbusRomNo9L-Regu"/>
              </a:rPr>
              <a:t>D. G. Kendall. Stochastic Processes Occurring in the Theory of Queues and their Analysis by the Method of the Imbedded Markov Chain. </a:t>
            </a:r>
            <a:r>
              <a:rPr lang="en-US" sz="1400" b="0" i="0" u="none" strike="noStrike" baseline="0" dirty="0" smtClean="0">
                <a:latin typeface="NimbusRomNo9L-ReguItal"/>
              </a:rPr>
              <a:t>The Annals of Mathematical Statistics</a:t>
            </a:r>
            <a:r>
              <a:rPr lang="en-US" sz="1400" b="0" i="0" u="none" strike="noStrike" baseline="0" dirty="0" smtClean="0">
                <a:latin typeface="NimbusRomNo9L-Regu"/>
              </a:rPr>
              <a:t>, 24(3):338–354, 1953.</a:t>
            </a:r>
          </a:p>
          <a:p>
            <a:r>
              <a:rPr lang="en-US" sz="1400" b="0" i="0" u="none" strike="noStrike" baseline="0" dirty="0" smtClean="0">
                <a:latin typeface="NimbusRomNo9L-Regu"/>
              </a:rPr>
              <a:t>Gilberto Flores Lucio, Marcos Paredes-</a:t>
            </a:r>
            <a:r>
              <a:rPr lang="en-US" sz="1400" b="0" i="0" u="none" strike="noStrike" baseline="0" dirty="0" err="1" smtClean="0">
                <a:latin typeface="NimbusRomNo9L-Regu"/>
              </a:rPr>
              <a:t>farrera</a:t>
            </a:r>
            <a:r>
              <a:rPr lang="en-US" sz="1400" b="0" i="0" u="none" strike="noStrike" baseline="0" dirty="0" smtClean="0">
                <a:latin typeface="NimbusRomNo9L-Regu"/>
              </a:rPr>
              <a:t>, Emmanuel </a:t>
            </a:r>
            <a:r>
              <a:rPr lang="en-US" sz="1400" b="0" i="0" u="none" strike="noStrike" baseline="0" dirty="0" err="1" smtClean="0">
                <a:latin typeface="NimbusRomNo9L-Regu"/>
              </a:rPr>
              <a:t>Jammeh</a:t>
            </a:r>
            <a:r>
              <a:rPr lang="en-US" sz="1400" b="0" i="0" u="none" strike="noStrike" baseline="0" dirty="0" smtClean="0">
                <a:latin typeface="NimbusRomNo9L-Regu"/>
              </a:rPr>
              <a:t>, Martin </a:t>
            </a:r>
            <a:r>
              <a:rPr lang="en-US" sz="1400" b="0" i="0" u="none" strike="noStrike" baseline="0" dirty="0" err="1" smtClean="0">
                <a:latin typeface="NimbusRomNo9L-Regu"/>
              </a:rPr>
              <a:t>Fleury</a:t>
            </a:r>
            <a:r>
              <a:rPr lang="en-US" sz="1400" b="0" i="0" u="none" strike="noStrike" baseline="0" dirty="0" smtClean="0">
                <a:latin typeface="NimbusRomNo9L-Regu"/>
              </a:rPr>
              <a:t>, and M. J. Reed. OPNET Modeler and Ns-2: Comparing the Accuracy of Network Simulators for Packet-Level Analysis using a Network </a:t>
            </a:r>
            <a:r>
              <a:rPr lang="en-US" sz="1400" b="0" i="0" u="none" strike="noStrike" baseline="0" dirty="0" err="1" smtClean="0">
                <a:latin typeface="NimbusRomNo9L-Regu"/>
              </a:rPr>
              <a:t>Testbed</a:t>
            </a:r>
            <a:r>
              <a:rPr lang="en-US" sz="1400" b="0" i="0" u="none" strike="noStrike" baseline="0" dirty="0" smtClean="0">
                <a:latin typeface="NimbusRomNo9L-Regu"/>
              </a:rPr>
              <a:t>. </a:t>
            </a:r>
            <a:r>
              <a:rPr lang="en-US" sz="1400" b="0" i="0" u="none" strike="noStrike" baseline="0" dirty="0" smtClean="0">
                <a:latin typeface="NimbusRomNo9L-ReguItal"/>
              </a:rPr>
              <a:t>3rd WEAS International Conference on Simulation, Modelling and Optimization (ICOSMO)</a:t>
            </a:r>
            <a:r>
              <a:rPr lang="en-US" sz="1400" b="0" i="0" u="none" strike="noStrike" baseline="0" dirty="0" smtClean="0">
                <a:latin typeface="NimbusRomNo9L-Regu"/>
              </a:rPr>
              <a:t>, pages 700–707, 2003.</a:t>
            </a:r>
          </a:p>
          <a:p>
            <a:r>
              <a:rPr lang="en-US" sz="1400" b="0" i="0" u="none" strike="noStrike" baseline="0" dirty="0" smtClean="0">
                <a:latin typeface="NimbusRomNo9L-Regu"/>
              </a:rPr>
              <a:t>G. </a:t>
            </a:r>
            <a:r>
              <a:rPr lang="en-US" sz="1400" b="0" i="0" u="none" strike="noStrike" baseline="0" dirty="0" err="1" smtClean="0">
                <a:latin typeface="NimbusRomNo9L-Regu"/>
              </a:rPr>
              <a:t>Giambene</a:t>
            </a:r>
            <a:r>
              <a:rPr lang="en-US" sz="1400" b="0" i="0" u="none" strike="noStrike" baseline="0" dirty="0" smtClean="0">
                <a:latin typeface="NimbusRomNo9L-Regu"/>
              </a:rPr>
              <a:t>. </a:t>
            </a:r>
            <a:r>
              <a:rPr lang="en-US" sz="1400" b="0" i="0" u="none" strike="noStrike" baseline="0" dirty="0" smtClean="0">
                <a:latin typeface="NimbusRomNo9L-ReguItal"/>
              </a:rPr>
              <a:t>Queuing Theory and Telecommunications Networks and Applications</a:t>
            </a:r>
            <a:r>
              <a:rPr lang="en-US" sz="1400" b="0" i="0" u="none" strike="noStrike" baseline="0" dirty="0" smtClean="0">
                <a:latin typeface="NimbusRomNo9L-Regu"/>
              </a:rPr>
              <a:t>. 2005.</a:t>
            </a:r>
          </a:p>
          <a:p>
            <a:r>
              <a:rPr lang="en-US" sz="1400" b="0" i="0" u="none" strike="noStrike" baseline="0" dirty="0" smtClean="0">
                <a:latin typeface="NimbusRomNo9L-Regu"/>
              </a:rPr>
              <a:t>R. L. Cruz. A calculus for network delay–I: Network elements in isolation. </a:t>
            </a:r>
            <a:r>
              <a:rPr lang="en-US" sz="1400" b="0" i="0" u="none" strike="noStrike" baseline="0" dirty="0" smtClean="0">
                <a:latin typeface="NimbusRomNo9L-ReguItal"/>
              </a:rPr>
              <a:t>IEEE Transactions on Information Theory</a:t>
            </a:r>
            <a:r>
              <a:rPr lang="en-US" sz="1400" b="0" i="0" u="none" strike="noStrike" baseline="0" dirty="0" smtClean="0">
                <a:latin typeface="NimbusRomNo9L-Regu"/>
              </a:rPr>
              <a:t>, 37(1):114–131, 1991.</a:t>
            </a:r>
          </a:p>
          <a:p>
            <a:r>
              <a:rPr lang="en-US" sz="1400" b="0" i="0" u="none" strike="noStrike" baseline="0" dirty="0" smtClean="0">
                <a:latin typeface="NimbusRomNo9L-Regu"/>
              </a:rPr>
              <a:t>O. S. Consortium et al. </a:t>
            </a:r>
            <a:r>
              <a:rPr lang="en-US" sz="1400" b="0" i="0" u="none" strike="noStrike" baseline="0" dirty="0" err="1" smtClean="0">
                <a:latin typeface="NimbusRomNo9L-Regu"/>
              </a:rPr>
              <a:t>Openflow</a:t>
            </a:r>
            <a:r>
              <a:rPr lang="en-US" sz="1400" b="0" i="0" u="none" strike="noStrike" baseline="0" dirty="0" smtClean="0">
                <a:latin typeface="NimbusRomNo9L-Regu"/>
              </a:rPr>
              <a:t> switch specification version 1.0. 0, 2009.</a:t>
            </a:r>
          </a:p>
          <a:p>
            <a:r>
              <a:rPr lang="en-US" sz="1400" b="0" i="0" u="none" strike="noStrike" baseline="0" dirty="0" smtClean="0">
                <a:latin typeface="NimbusRomNo9L-Regu"/>
              </a:rPr>
              <a:t>M. Carbone and L. Rizzo. </a:t>
            </a:r>
            <a:r>
              <a:rPr lang="en-US" sz="1400" b="0" i="0" u="none" strike="noStrike" baseline="0" dirty="0" err="1" smtClean="0">
                <a:latin typeface="NimbusRomNo9L-Regu"/>
              </a:rPr>
              <a:t>Dummynet</a:t>
            </a:r>
            <a:r>
              <a:rPr lang="en-US" sz="1400" b="0" i="0" u="none" strike="noStrike" baseline="0" dirty="0" smtClean="0">
                <a:latin typeface="NimbusRomNo9L-Regu"/>
              </a:rPr>
              <a:t> revisited, 2010</a:t>
            </a:r>
            <a:endParaRPr lang="en-US" sz="1400" dirty="0"/>
          </a:p>
        </p:txBody>
      </p:sp>
      <p:sp>
        <p:nvSpPr>
          <p:cNvPr id="4" name="Slide Number Placeholder 3"/>
          <p:cNvSpPr>
            <a:spLocks noGrp="1"/>
          </p:cNvSpPr>
          <p:nvPr>
            <p:ph type="sldNum" sz="quarter" idx="12"/>
          </p:nvPr>
        </p:nvSpPr>
        <p:spPr/>
        <p:txBody>
          <a:bodyPr/>
          <a:lstStyle/>
          <a:p>
            <a:fld id="{4FAB73BC-B049-4115-A692-8D63A059BFB8}" type="slidenum">
              <a:rPr lang="en-US" smtClean="0"/>
              <a:t>43</a:t>
            </a:fld>
            <a:endParaRPr lang="en-US" dirty="0"/>
          </a:p>
        </p:txBody>
      </p:sp>
    </p:spTree>
    <p:extLst>
      <p:ext uri="{BB962C8B-B14F-4D97-AF65-F5344CB8AC3E}">
        <p14:creationId xmlns:p14="http://schemas.microsoft.com/office/powerpoint/2010/main" val="37373063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type="body" idx="1"/>
          </p:nvPr>
        </p:nvSpPr>
        <p:spPr/>
        <p:txBody>
          <a:bodyPr/>
          <a:lstStyle/>
          <a:p>
            <a:r>
              <a:rPr lang="en-US" dirty="0" smtClean="0"/>
              <a:t>Thank you for your attention!</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44</a:t>
            </a:fld>
            <a:endParaRPr lang="en-US" dirty="0"/>
          </a:p>
        </p:txBody>
      </p:sp>
    </p:spTree>
    <p:extLst>
      <p:ext uri="{BB962C8B-B14F-4D97-AF65-F5344CB8AC3E}">
        <p14:creationId xmlns:p14="http://schemas.microsoft.com/office/powerpoint/2010/main" val="122762815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1600" dirty="0" smtClean="0"/>
                  <a:t>How does the delay affect the periodicity of the profile?</a:t>
                </a:r>
              </a:p>
              <a:p>
                <a:pPr lvl="1"/>
                <a:r>
                  <a:rPr lang="en-US" sz="1400" dirty="0" smtClean="0"/>
                  <a:t>What is the scenario in which 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same as the </a:t>
                </a:r>
                <a:r>
                  <a:rPr lang="en-US" sz="1400" dirty="0" err="1" smtClean="0"/>
                  <a:t>hyperperiod</a:t>
                </a:r>
                <a:r>
                  <a:rPr lang="en-US" sz="1400" dirty="0" smtClean="0"/>
                  <a:t> of </a:t>
                </a:r>
                <a14:m>
                  <m:oMath xmlns:m="http://schemas.openxmlformats.org/officeDocument/2006/math">
                    <m:r>
                      <a:rPr lang="en-US" sz="1400" b="0" i="1" smtClean="0">
                        <a:latin typeface="Cambria Math" panose="02040503050406030204" pitchFamily="18" charset="0"/>
                      </a:rPr>
                      <m:t>𝑙</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and </a:t>
                </a:r>
                <a14:m>
                  <m:oMath xmlns:m="http://schemas.openxmlformats.org/officeDocument/2006/math">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a:t>
                </a:r>
              </a:p>
              <a:p>
                <a:pPr lvl="1"/>
                <a:r>
                  <a:rPr lang="en-US" sz="1400" dirty="0" smtClean="0"/>
                  <a:t>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difference between its start time and end time</a:t>
                </a:r>
              </a:p>
              <a:p>
                <a:r>
                  <a:rPr lang="en-US" sz="1600" dirty="0" smtClean="0"/>
                  <a:t>Given:</a:t>
                </a:r>
              </a:p>
              <a:p>
                <a:pPr lvl="1"/>
                <a14:m>
                  <m:oMath xmlns:m="http://schemas.openxmlformats.org/officeDocument/2006/math">
                    <m:r>
                      <a:rPr lang="en-US" sz="1400" b="0" i="1" smtClean="0">
                        <a:latin typeface="Cambria Math" panose="02040503050406030204" pitchFamily="18" charset="0"/>
                      </a:rPr>
                      <m:t>𝑇</m:t>
                    </m:r>
                  </m:oMath>
                </a14:m>
                <a:r>
                  <a:rPr lang="en-US" sz="1400" dirty="0" smtClean="0"/>
                  <a:t>: the </a:t>
                </a:r>
                <a:r>
                  <a:rPr lang="en-US" sz="1400" dirty="0" err="1" smtClean="0"/>
                  <a:t>hyperperiod</a:t>
                </a:r>
                <a:r>
                  <a:rPr lang="en-US" sz="1400" dirty="0" smtClean="0"/>
                  <a:t> of the link profile and the delay profile</a:t>
                </a:r>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oMath>
                </a14:m>
                <a:r>
                  <a:rPr lang="en-US" sz="1400" dirty="0" smtClean="0"/>
                  <a:t>: the beginning of the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𝑠𝑡𝑎𝑟𝑡</m:t>
                        </m:r>
                      </m:sub>
                    </m:sSub>
                  </m:oMath>
                </a14:m>
                <a:endParaRPr lang="en-US" sz="1400" dirty="0" smtClean="0"/>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m:t>
                    </m:r>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r>
                      <a:rPr lang="en-US" sz="1400" b="0" i="1" smtClean="0">
                        <a:latin typeface="Cambria Math" panose="02040503050406030204" pitchFamily="18" charset="0"/>
                      </a:rPr>
                      <m:t>]]</m:t>
                    </m:r>
                  </m:oMath>
                </a14:m>
                <a:r>
                  <a:rPr lang="en-US" sz="1400" dirty="0" smtClean="0"/>
                  <a:t>: is the end of the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𝑒𝑛𝑑</m:t>
                        </m:r>
                      </m:sub>
                    </m:sSub>
                  </m:oMath>
                </a14:m>
                <a:endParaRPr lang="en-US" sz="1400" dirty="0" smtClean="0"/>
              </a:p>
              <a:p>
                <a:r>
                  <a:rPr lang="en-US" sz="1600" dirty="0" smtClean="0"/>
                  <a:t>We can find the condition for which the periodicity of the profile is unchanged:</a:t>
                </a:r>
              </a:p>
              <a:p>
                <a:pPr marL="0" indent="0">
                  <a:buNone/>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𝑒𝑛𝑑</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𝑠𝑡𝑎𝑟𝑡</m:t>
                          </m:r>
                        </m:sub>
                      </m:sSub>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=0</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oMath>
                  </m:oMathPara>
                </a14:m>
                <a:endParaRPr lang="en-US" sz="1600" b="0" dirty="0" smtClean="0"/>
              </a:p>
              <a:p>
                <a:pPr lvl="1"/>
                <a:r>
                  <a:rPr lang="en-US" sz="1400" dirty="0" smtClean="0"/>
                  <a:t>Which confirms that the periodicity of the delayed profile is unchanged from the link profile </a:t>
                </a:r>
                <a14:m>
                  <m:oMath xmlns:m="http://schemas.openxmlformats.org/officeDocument/2006/math">
                    <m:r>
                      <a:rPr lang="en-US" sz="1400" b="0" i="1" smtClean="0">
                        <a:latin typeface="Cambria Math" panose="02040503050406030204" pitchFamily="18" charset="0"/>
                      </a:rPr>
                      <m:t>𝑖𝑓𝑓</m:t>
                    </m:r>
                  </m:oMath>
                </a14:m>
                <a:r>
                  <a:rPr lang="en-US" sz="1400" b="0" dirty="0" smtClean="0"/>
                  <a:t> the latency profile is </a:t>
                </a:r>
                <a:r>
                  <a:rPr lang="en-US" sz="1400" b="1" dirty="0" smtClean="0"/>
                  <a:t>periodic</a:t>
                </a:r>
                <a:r>
                  <a:rPr lang="en-US" sz="1400" dirty="0" smtClean="0"/>
                  <a:t>, i.e.</a:t>
                </a:r>
                <a:br>
                  <a:rPr lang="en-US" sz="1400" dirty="0" smtClean="0"/>
                </a:br>
                <a14:m>
                  <m:oMath xmlns:m="http://schemas.openxmlformats.org/officeDocument/2006/math">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   ∀</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i="1">
                        <a:latin typeface="Cambria Math" panose="02040503050406030204" pitchFamily="18" charset="0"/>
                      </a:rPr>
                      <m:t>ℕ</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&gt;0</m:t>
                    </m:r>
                  </m:oMath>
                </a14:m>
                <a:endParaRPr lang="en-US" sz="1400"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t="-700" b="-938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45</a:t>
            </a:fld>
            <a:endParaRPr lang="en-US" dirty="0"/>
          </a:p>
        </p:txBody>
      </p:sp>
    </p:spTree>
    <p:extLst>
      <p:ext uri="{BB962C8B-B14F-4D97-AF65-F5344CB8AC3E}">
        <p14:creationId xmlns:p14="http://schemas.microsoft.com/office/powerpoint/2010/main" val="424517059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6404" y="1828801"/>
                <a:ext cx="6446520" cy="4022191"/>
              </a:xfrm>
            </p:spPr>
            <p:txBody>
              <a:bodyPr>
                <a:noAutofit/>
              </a:bodyPr>
              <a:lstStyle/>
              <a:p>
                <a:r>
                  <a:rPr lang="en-US" sz="1200" dirty="0" smtClean="0"/>
                  <a:t>System configuration </a:t>
                </a:r>
                <a14:m>
                  <m:oMath xmlns:m="http://schemas.openxmlformats.org/officeDocument/2006/math">
                    <m:r>
                      <a:rPr lang="en-US" sz="1200" i="1">
                        <a:latin typeface="Cambria Math" panose="02040503050406030204" pitchFamily="18" charset="0"/>
                      </a:rPr>
                      <m:t>𝐶</m:t>
                    </m:r>
                    <m:r>
                      <a:rPr lang="en-US" sz="1200" i="1">
                        <a:latin typeface="Cambria Math" panose="02040503050406030204" pitchFamily="18" charset="0"/>
                      </a:rPr>
                      <m:t>:</m:t>
                    </m:r>
                  </m:oMath>
                </a14:m>
                <a:r>
                  <a:rPr lang="en-US" sz="1200" dirty="0"/>
                  <a:t/>
                </a:r>
                <a:br>
                  <a:rPr lang="en-US" sz="1200" dirty="0"/>
                </a:br>
                <a14:m>
                  <m:oMath xmlns:m="http://schemas.openxmlformats.org/officeDocument/2006/math">
                    <m:r>
                      <a:rPr lang="en-US" sz="1200" i="1">
                        <a:latin typeface="Cambria Math" panose="02040503050406030204" pitchFamily="18" charset="0"/>
                      </a:rPr>
                      <m:t>𝐶</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b="0" i="1" smtClean="0">
                            <a:latin typeface="Cambria Math" panose="02040503050406030204" pitchFamily="18" charset="0"/>
                          </a:rPr>
                          <m:t>𝑃</m:t>
                        </m:r>
                      </m:e>
                    </m:d>
                    <m:r>
                      <a:rPr lang="en-US" sz="1200" b="0" i="1" smtClean="0">
                        <a:latin typeface="Cambria Math" panose="02040503050406030204" pitchFamily="18" charset="0"/>
                      </a:rPr>
                      <m:t>,</m:t>
                    </m:r>
                    <m:r>
                      <a:rPr lang="en-US" sz="1200" i="1" smtClean="0">
                        <a:latin typeface="Cambria Math" panose="02040503050406030204" pitchFamily="18" charset="0"/>
                      </a:rPr>
                      <m:t> </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𝑁</m:t>
                        </m:r>
                      </m:e>
                    </m:d>
                    <m:r>
                      <a:rPr lang="en-US" sz="1200" i="1">
                        <a:latin typeface="Cambria Math" panose="02040503050406030204" pitchFamily="18" charset="0"/>
                      </a:rPr>
                      <m:t>,{</m:t>
                    </m:r>
                    <m:r>
                      <a:rPr lang="en-US" sz="1200" b="0" i="1" smtClean="0">
                        <a:latin typeface="Cambria Math" panose="02040503050406030204" pitchFamily="18" charset="0"/>
                      </a:rPr>
                      <m:t>𝑅</m:t>
                    </m:r>
                    <m:r>
                      <a:rPr lang="en-US" sz="1200" i="1">
                        <a:latin typeface="Cambria Math" panose="02040503050406030204" pitchFamily="18" charset="0"/>
                      </a:rPr>
                      <m:t>}}</m:t>
                    </m:r>
                  </m:oMath>
                </a14:m>
                <a:endParaRPr lang="en-US" sz="1200" dirty="0"/>
              </a:p>
              <a:p>
                <a:pPr lvl="1"/>
                <a14:m>
                  <m:oMath xmlns:m="http://schemas.openxmlformats.org/officeDocument/2006/math">
                    <m:r>
                      <a:rPr lang="en-US" sz="1000" i="1">
                        <a:latin typeface="Cambria Math" panose="02040503050406030204" pitchFamily="18" charset="0"/>
                      </a:rPr>
                      <m:t>{</m:t>
                    </m:r>
                    <m:r>
                      <a:rPr lang="en-US" sz="1000" b="0" i="1" smtClean="0">
                        <a:latin typeface="Cambria Math" panose="02040503050406030204" pitchFamily="18" charset="0"/>
                      </a:rPr>
                      <m:t>𝑃</m:t>
                    </m:r>
                    <m:r>
                      <a:rPr lang="en-US" sz="1000" i="1">
                        <a:latin typeface="Cambria Math" panose="02040503050406030204" pitchFamily="18" charset="0"/>
                      </a:rPr>
                      <m:t>}</m:t>
                    </m:r>
                  </m:oMath>
                </a14:m>
                <a:r>
                  <a:rPr lang="en-US" sz="1000" dirty="0"/>
                  <a:t>: set of all </a:t>
                </a:r>
                <a:r>
                  <a:rPr lang="en-US" sz="1000" dirty="0" smtClean="0"/>
                  <a:t>profiles </a:t>
                </a:r>
                <a:endParaRPr lang="en-US" sz="1000" i="1" dirty="0" smtClean="0">
                  <a:latin typeface="Cambria Math" panose="02040503050406030204" pitchFamily="18" charset="0"/>
                </a:endParaRPr>
              </a:p>
              <a:p>
                <a:pPr lvl="1"/>
                <a14:m>
                  <m:oMath xmlns:m="http://schemas.openxmlformats.org/officeDocument/2006/math">
                    <m:r>
                      <a:rPr lang="en-US" sz="1000" i="1">
                        <a:latin typeface="Cambria Math" panose="02040503050406030204" pitchFamily="18" charset="0"/>
                      </a:rPr>
                      <m:t>{</m:t>
                    </m:r>
                    <m:r>
                      <a:rPr lang="en-US" sz="1000" i="1">
                        <a:latin typeface="Cambria Math" panose="02040503050406030204" pitchFamily="18" charset="0"/>
                      </a:rPr>
                      <m:t>𝑁</m:t>
                    </m:r>
                    <m:r>
                      <a:rPr lang="en-US" sz="1000" i="1">
                        <a:latin typeface="Cambria Math" panose="02040503050406030204" pitchFamily="18" charset="0"/>
                      </a:rPr>
                      <m:t>}</m:t>
                    </m:r>
                  </m:oMath>
                </a14:m>
                <a:r>
                  <a:rPr lang="en-US" sz="1000" dirty="0"/>
                  <a:t>: set of all nodes</a:t>
                </a:r>
              </a:p>
              <a:p>
                <a:pPr lvl="1"/>
                <a14:m>
                  <m:oMath xmlns:m="http://schemas.openxmlformats.org/officeDocument/2006/math">
                    <m:r>
                      <a:rPr lang="en-US" sz="1000" i="1">
                        <a:latin typeface="Cambria Math" panose="02040503050406030204" pitchFamily="18" charset="0"/>
                      </a:rPr>
                      <m:t>{</m:t>
                    </m:r>
                    <m:r>
                      <a:rPr lang="en-US" sz="1000" b="0" i="1" smtClean="0">
                        <a:latin typeface="Cambria Math" panose="02040503050406030204" pitchFamily="18" charset="0"/>
                      </a:rPr>
                      <m:t>𝑅</m:t>
                    </m:r>
                    <m:r>
                      <a:rPr lang="en-US" sz="1000" i="1">
                        <a:latin typeface="Cambria Math" panose="02040503050406030204" pitchFamily="18" charset="0"/>
                      </a:rPr>
                      <m:t>}</m:t>
                    </m:r>
                  </m:oMath>
                </a14:m>
                <a:r>
                  <a:rPr lang="en-US" sz="1000" dirty="0"/>
                  <a:t>: set of all </a:t>
                </a:r>
                <a:r>
                  <a:rPr lang="en-US" sz="1000" dirty="0" smtClean="0"/>
                  <a:t>routes in the system</a:t>
                </a:r>
                <a:endParaRPr lang="en-US" sz="1000" dirty="0"/>
              </a:p>
              <a:p>
                <a:r>
                  <a:rPr lang="en-US" sz="1200" dirty="0"/>
                  <a:t>Profile </a:t>
                </a:r>
                <a14:m>
                  <m:oMath xmlns:m="http://schemas.openxmlformats.org/officeDocument/2006/math">
                    <m:r>
                      <a:rPr lang="en-US" sz="1200" i="1">
                        <a:latin typeface="Cambria Math" panose="02040503050406030204" pitchFamily="18" charset="0"/>
                      </a:rPr>
                      <m:t>𝑃</m:t>
                    </m:r>
                    <m:r>
                      <a:rPr lang="en-US" sz="1200" i="1">
                        <a:latin typeface="Cambria Math" panose="02040503050406030204" pitchFamily="18" charset="0"/>
                      </a:rPr>
                      <m:t>:</m:t>
                    </m:r>
                  </m:oMath>
                </a14:m>
                <a:r>
                  <a:rPr lang="en-US" sz="1200" dirty="0"/>
                  <a:t/>
                </a:r>
                <a:br>
                  <a:rPr lang="en-US" sz="1200" dirty="0"/>
                </a:br>
                <a14:m>
                  <m:oMath xmlns:m="http://schemas.openxmlformats.org/officeDocument/2006/math">
                    <m:r>
                      <a:rPr lang="en-US" sz="1200" i="1">
                        <a:latin typeface="Cambria Math" panose="02040503050406030204" pitchFamily="18" charset="0"/>
                      </a:rPr>
                      <m:t>𝑃</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𝑁</m:t>
                        </m:r>
                        <m:r>
                          <a:rPr lang="en-US" sz="1200" i="1">
                            <a:latin typeface="Cambria Math" panose="02040503050406030204" pitchFamily="18" charset="0"/>
                          </a:rPr>
                          <m:t>,</m:t>
                        </m:r>
                        <m:r>
                          <a:rPr lang="en-US" sz="1200" i="1">
                            <a:latin typeface="Cambria Math" panose="02040503050406030204" pitchFamily="18" charset="0"/>
                          </a:rPr>
                          <m:t>𝐾</m:t>
                        </m:r>
                        <m:r>
                          <a:rPr lang="en-US" sz="1200" i="1">
                            <a:latin typeface="Cambria Math" panose="02040503050406030204" pitchFamily="18" charset="0"/>
                          </a:rPr>
                          <m:t>,</m:t>
                        </m:r>
                        <m:r>
                          <a:rPr lang="en-US" sz="1200" i="1">
                            <a:latin typeface="Cambria Math" panose="02040503050406030204" pitchFamily="18" charset="0"/>
                          </a:rPr>
                          <m:t>𝑇</m:t>
                        </m:r>
                        <m:r>
                          <a:rPr lang="en-US" sz="1200" i="1">
                            <a:latin typeface="Cambria Math" panose="02040503050406030204" pitchFamily="18" charset="0"/>
                          </a:rPr>
                          <m:t>,</m:t>
                        </m:r>
                        <m:r>
                          <a:rPr lang="en-US" sz="1200" i="1">
                            <a:latin typeface="Cambria Math" panose="02040503050406030204" pitchFamily="18" charset="0"/>
                          </a:rPr>
                          <m:t>𝐹</m:t>
                        </m:r>
                        <m:r>
                          <a:rPr lang="en-US" sz="1200" i="1">
                            <a:latin typeface="Cambria Math" panose="02040503050406030204" pitchFamily="18" charset="0"/>
                          </a:rPr>
                          <m:t>,</m:t>
                        </m:r>
                        <m:r>
                          <a:rPr lang="en-US" sz="1200" i="1">
                            <a:latin typeface="Cambria Math" panose="02040503050406030204" pitchFamily="18" charset="0"/>
                          </a:rPr>
                          <m:t>𝑈</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d>
                              <m:dPr>
                                <m:ctrlPr>
                                  <a:rPr lang="en-US" sz="1200" i="1">
                                    <a:latin typeface="Cambria Math" panose="02040503050406030204" pitchFamily="18" charset="0"/>
                                  </a:rPr>
                                </m:ctrlPr>
                              </m:dPr>
                              <m:e>
                                <m:r>
                                  <a:rPr lang="en-US" sz="1200" i="1">
                                    <a:latin typeface="Cambria Math" panose="02040503050406030204" pitchFamily="18" charset="0"/>
                                  </a:rPr>
                                  <m:t>𝑡</m:t>
                                </m:r>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𝑅</m:t>
                                    </m:r>
                                  </m:e>
                                  <m:sub>
                                    <m:r>
                                      <a:rPr lang="en-US" sz="1200" i="1">
                                        <a:latin typeface="Cambria Math" panose="02040503050406030204" pitchFamily="18" charset="0"/>
                                      </a:rPr>
                                      <m:t>𝑑</m:t>
                                    </m:r>
                                  </m:sub>
                                </m:sSub>
                                <m:r>
                                  <a:rPr lang="en-US" sz="1200" i="1">
                                    <a:latin typeface="Cambria Math" panose="02040503050406030204" pitchFamily="18" charset="0"/>
                                  </a:rPr>
                                  <m:t>,</m:t>
                                </m:r>
                                <m:r>
                                  <a:rPr lang="en-US" sz="1200" i="1">
                                    <a:latin typeface="Cambria Math" panose="02040503050406030204" pitchFamily="18" charset="0"/>
                                  </a:rPr>
                                  <m:t>𝐷</m:t>
                                </m:r>
                                <m:r>
                                  <a:rPr lang="en-US" sz="1200" i="1">
                                    <a:latin typeface="Cambria Math" panose="02040503050406030204" pitchFamily="18" charset="0"/>
                                  </a:rPr>
                                  <m:t>,</m:t>
                                </m:r>
                                <m:r>
                                  <a:rPr lang="en-US" sz="1200" i="1">
                                    <a:latin typeface="Cambria Math" panose="02040503050406030204" pitchFamily="18" charset="0"/>
                                  </a:rPr>
                                  <m:t>𝐿</m:t>
                                </m:r>
                              </m:e>
                            </m:d>
                          </m:e>
                        </m:d>
                      </m:e>
                    </m:d>
                  </m:oMath>
                </a14:m>
                <a:endParaRPr lang="en-US" sz="1200" dirty="0"/>
              </a:p>
              <a:p>
                <a:pPr lvl="1"/>
                <a14:m>
                  <m:oMath xmlns:m="http://schemas.openxmlformats.org/officeDocument/2006/math">
                    <m:r>
                      <a:rPr lang="en-US" sz="1000" i="1">
                        <a:latin typeface="Cambria Math" panose="02040503050406030204" pitchFamily="18" charset="0"/>
                      </a:rPr>
                      <m:t>𝑁</m:t>
                    </m:r>
                  </m:oMath>
                </a14:m>
                <a:r>
                  <a:rPr lang="en-US" sz="1000" dirty="0"/>
                  <a:t>: the node </a:t>
                </a:r>
                <a:r>
                  <a:rPr lang="en-US" sz="1000" dirty="0" smtClean="0"/>
                  <a:t>ID on </a:t>
                </a:r>
                <a:r>
                  <a:rPr lang="en-US" sz="1000" dirty="0"/>
                  <a:t>which the profile exists</a:t>
                </a:r>
              </a:p>
              <a:p>
                <a:pPr lvl="1"/>
                <a14:m>
                  <m:oMath xmlns:m="http://schemas.openxmlformats.org/officeDocument/2006/math">
                    <m:r>
                      <a:rPr lang="en-US" sz="1000" i="1">
                        <a:latin typeface="Cambria Math" panose="02040503050406030204" pitchFamily="18" charset="0"/>
                      </a:rPr>
                      <m:t>𝐾</m:t>
                    </m:r>
                  </m:oMath>
                </a14:m>
                <a:r>
                  <a:rPr lang="en-US" sz="1000" dirty="0"/>
                  <a:t>: the kind of the profile, </a:t>
                </a:r>
                <a14:m>
                  <m:oMath xmlns:m="http://schemas.openxmlformats.org/officeDocument/2006/math">
                    <m:r>
                      <a:rPr lang="en-US" sz="1000" i="1">
                        <a:latin typeface="Cambria Math" panose="02040503050406030204" pitchFamily="18" charset="0"/>
                      </a:rPr>
                      <m:t>𝐾</m:t>
                    </m:r>
                    <m:r>
                      <a:rPr lang="en-US" sz="1000" i="1">
                        <a:latin typeface="Cambria Math" panose="02040503050406030204" pitchFamily="18" charset="0"/>
                      </a:rPr>
                      <m:t>∈{</m:t>
                    </m:r>
                    <m:r>
                      <a:rPr lang="en-US" sz="1000" i="1">
                        <a:latin typeface="Cambria Math" panose="02040503050406030204" pitchFamily="18" charset="0"/>
                      </a:rPr>
                      <m:t>𝑝𝑟𝑜𝑣𝑖𝑑𝑒𝑑</m:t>
                    </m:r>
                    <m:r>
                      <a:rPr lang="en-US" sz="1000" i="1">
                        <a:latin typeface="Cambria Math" panose="02040503050406030204" pitchFamily="18" charset="0"/>
                      </a:rPr>
                      <m:t>, </m:t>
                    </m:r>
                    <m:r>
                      <a:rPr lang="en-US" sz="1000" i="1">
                        <a:latin typeface="Cambria Math" panose="02040503050406030204" pitchFamily="18" charset="0"/>
                      </a:rPr>
                      <m:t>𝑟𝑒𝑞𝑢𝑖𝑟𝑒𝑑</m:t>
                    </m:r>
                    <m:r>
                      <a:rPr lang="en-US" sz="1000" i="1">
                        <a:latin typeface="Cambria Math" panose="02040503050406030204" pitchFamily="18" charset="0"/>
                      </a:rPr>
                      <m:t>, </m:t>
                    </m:r>
                    <m:r>
                      <a:rPr lang="en-US" sz="1000" i="1">
                        <a:latin typeface="Cambria Math" panose="02040503050406030204" pitchFamily="18" charset="0"/>
                      </a:rPr>
                      <m:t>𝑟𝑒𝑐𝑒𝑖𝑣𝑒𝑟</m:t>
                    </m:r>
                    <m:r>
                      <a:rPr lang="en-US" sz="1000" i="1">
                        <a:latin typeface="Cambria Math" panose="02040503050406030204" pitchFamily="18" charset="0"/>
                      </a:rPr>
                      <m:t>}</m:t>
                    </m:r>
                  </m:oMath>
                </a14:m>
                <a:endParaRPr lang="en-US" sz="1000" dirty="0"/>
              </a:p>
              <a:p>
                <a:pPr lvl="1"/>
                <a14:m>
                  <m:oMath xmlns:m="http://schemas.openxmlformats.org/officeDocument/2006/math">
                    <m:r>
                      <a:rPr lang="en-US" sz="1000" i="1">
                        <a:latin typeface="Cambria Math" panose="02040503050406030204" pitchFamily="18" charset="0"/>
                      </a:rPr>
                      <m:t>𝑇</m:t>
                    </m:r>
                  </m:oMath>
                </a14:m>
                <a:r>
                  <a:rPr lang="en-US" sz="1000" dirty="0"/>
                  <a:t>: the period of the profile</a:t>
                </a:r>
              </a:p>
              <a:p>
                <a:pPr lvl="1"/>
                <a14:m>
                  <m:oMath xmlns:m="http://schemas.openxmlformats.org/officeDocument/2006/math">
                    <m:r>
                      <a:rPr lang="en-US" sz="1000" i="1">
                        <a:latin typeface="Cambria Math" panose="02040503050406030204" pitchFamily="18" charset="0"/>
                      </a:rPr>
                      <m:t>𝐹</m:t>
                    </m:r>
                  </m:oMath>
                </a14:m>
                <a:r>
                  <a:rPr lang="en-US" sz="1000" dirty="0"/>
                  <a:t>: the flow ID of the profile;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oMath>
                </a14:m>
                <a:r>
                  <a:rPr lang="en-US" sz="1000" dirty="0"/>
                  <a:t> belong to the same flow </a:t>
                </a:r>
                <a14:m>
                  <m:oMath xmlns:m="http://schemas.openxmlformats.org/officeDocument/2006/math">
                    <m:r>
                      <a:rPr lang="en-US" sz="1000" i="1">
                        <a:latin typeface="Cambria Math" panose="02040503050406030204" pitchFamily="18" charset="0"/>
                      </a:rPr>
                      <m:t>𝑖𝑓𝑓</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𝐹</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𝐹</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sub>
                    </m:sSub>
                  </m:oMath>
                </a14:m>
                <a:endParaRPr lang="en-US" sz="1000" dirty="0"/>
              </a:p>
              <a:p>
                <a:pPr lvl="1"/>
                <a14:m>
                  <m:oMath xmlns:m="http://schemas.openxmlformats.org/officeDocument/2006/math">
                    <m:r>
                      <a:rPr lang="en-US" sz="1000" i="1">
                        <a:latin typeface="Cambria Math" panose="02040503050406030204" pitchFamily="18" charset="0"/>
                      </a:rPr>
                      <m:t>𝑈</m:t>
                    </m:r>
                  </m:oMath>
                </a14:m>
                <a:r>
                  <a:rPr lang="en-US" sz="1000" dirty="0"/>
                  <a:t>: the priority of the profile;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oMath>
                </a14:m>
                <a:r>
                  <a:rPr lang="en-US" sz="1000" dirty="0"/>
                  <a:t> has a higher priority than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r>
                      <a:rPr lang="en-US" sz="1000" i="1">
                        <a:latin typeface="Cambria Math" panose="02040503050406030204" pitchFamily="18" charset="0"/>
                      </a:rPr>
                      <m:t>   </m:t>
                    </m:r>
                    <m:r>
                      <a:rPr lang="en-US" sz="1000" i="1">
                        <a:latin typeface="Cambria Math" panose="02040503050406030204" pitchFamily="18" charset="0"/>
                      </a:rPr>
                      <m:t>𝑖𝑓𝑓</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𝑈</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sub>
                    </m:sSub>
                    <m:r>
                      <a:rPr lang="en-US" sz="1000" i="1">
                        <a:latin typeface="Cambria Math" panose="02040503050406030204" pitchFamily="18" charset="0"/>
                      </a:rPr>
                      <m:t>&lt;</m:t>
                    </m:r>
                    <m:sSub>
                      <m:sSubPr>
                        <m:ctrlPr>
                          <a:rPr lang="en-US" sz="1000" i="1">
                            <a:latin typeface="Cambria Math" panose="02040503050406030204" pitchFamily="18" charset="0"/>
                          </a:rPr>
                        </m:ctrlPr>
                      </m:sSubPr>
                      <m:e>
                        <m:r>
                          <a:rPr lang="en-US" sz="1000" i="1">
                            <a:latin typeface="Cambria Math" panose="02040503050406030204" pitchFamily="18" charset="0"/>
                          </a:rPr>
                          <m:t>𝑈</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sub>
                    </m:sSub>
                  </m:oMath>
                </a14:m>
                <a:endParaRPr lang="en-US" sz="1000" dirty="0"/>
              </a:p>
              <a:p>
                <a:pPr lvl="1"/>
                <a14:m>
                  <m:oMath xmlns:m="http://schemas.openxmlformats.org/officeDocument/2006/math">
                    <m:d>
                      <m:dPr>
                        <m:begChr m:val="{"/>
                        <m:endChr m:val="}"/>
                        <m:ctrlPr>
                          <a:rPr lang="en-US" sz="1000" i="1">
                            <a:latin typeface="Cambria Math" panose="02040503050406030204" pitchFamily="18" charset="0"/>
                          </a:rPr>
                        </m:ctrlPr>
                      </m:dPr>
                      <m:e>
                        <m:d>
                          <m:dPr>
                            <m:ctrlPr>
                              <a:rPr lang="en-US" sz="1000" i="1">
                                <a:latin typeface="Cambria Math" panose="02040503050406030204" pitchFamily="18" charset="0"/>
                              </a:rPr>
                            </m:ctrlPr>
                          </m:dPr>
                          <m:e>
                            <m:r>
                              <a:rPr lang="en-US" sz="1000" i="1">
                                <a:latin typeface="Cambria Math" panose="02040503050406030204" pitchFamily="18" charset="0"/>
                              </a:rPr>
                              <m:t>𝑡</m:t>
                            </m:r>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𝑅</m:t>
                                </m:r>
                              </m:e>
                              <m:sub>
                                <m:r>
                                  <a:rPr lang="en-US" sz="1000" i="1">
                                    <a:latin typeface="Cambria Math" panose="02040503050406030204" pitchFamily="18" charset="0"/>
                                  </a:rPr>
                                  <m:t>𝑑</m:t>
                                </m:r>
                              </m:sub>
                            </m:sSub>
                            <m:r>
                              <a:rPr lang="en-US" sz="1000" i="1">
                                <a:latin typeface="Cambria Math" panose="02040503050406030204" pitchFamily="18" charset="0"/>
                              </a:rPr>
                              <m:t>,</m:t>
                            </m:r>
                            <m:r>
                              <a:rPr lang="en-US" sz="1000" i="1">
                                <a:latin typeface="Cambria Math" panose="02040503050406030204" pitchFamily="18" charset="0"/>
                              </a:rPr>
                              <m:t>𝐷</m:t>
                            </m:r>
                            <m:r>
                              <a:rPr lang="en-US" sz="1000" i="1">
                                <a:latin typeface="Cambria Math" panose="02040503050406030204" pitchFamily="18" charset="0"/>
                              </a:rPr>
                              <m:t>,</m:t>
                            </m:r>
                            <m:r>
                              <a:rPr lang="en-US" sz="1000" i="1">
                                <a:latin typeface="Cambria Math" panose="02040503050406030204" pitchFamily="18" charset="0"/>
                              </a:rPr>
                              <m:t>𝐿</m:t>
                            </m:r>
                          </m:e>
                        </m:d>
                      </m:e>
                    </m:d>
                  </m:oMath>
                </a14:m>
                <a:r>
                  <a:rPr lang="en-US" sz="1000" dirty="0"/>
                  <a:t>: set of </a:t>
                </a:r>
                <a14:m>
                  <m:oMath xmlns:m="http://schemas.openxmlformats.org/officeDocument/2006/math">
                    <m:r>
                      <a:rPr lang="en-US" sz="1000" i="1">
                        <a:latin typeface="Cambria Math" panose="02040503050406030204" pitchFamily="18" charset="0"/>
                      </a:rPr>
                      <m:t>(</m:t>
                    </m:r>
                    <m:r>
                      <a:rPr lang="en-US" sz="1000" i="1">
                        <a:latin typeface="Cambria Math" panose="02040503050406030204" pitchFamily="18" charset="0"/>
                      </a:rPr>
                      <m:t>𝑡𝑖𝑚𝑒</m:t>
                    </m:r>
                    <m:r>
                      <a:rPr lang="en-US" sz="1000" i="1">
                        <a:latin typeface="Cambria Math" panose="02040503050406030204" pitchFamily="18" charset="0"/>
                      </a:rPr>
                      <m:t>, </m:t>
                    </m:r>
                    <m:r>
                      <a:rPr lang="en-US" sz="1000" i="1">
                        <a:latin typeface="Cambria Math" panose="02040503050406030204" pitchFamily="18" charset="0"/>
                      </a:rPr>
                      <m:t>𝑑𝑎𝑡𝑎</m:t>
                    </m:r>
                    <m:r>
                      <a:rPr lang="en-US" sz="1000" i="1">
                        <a:latin typeface="Cambria Math" panose="02040503050406030204" pitchFamily="18" charset="0"/>
                      </a:rPr>
                      <m:t> </m:t>
                    </m:r>
                    <m:r>
                      <a:rPr lang="en-US" sz="1000" i="1">
                        <a:latin typeface="Cambria Math" panose="02040503050406030204" pitchFamily="18" charset="0"/>
                      </a:rPr>
                      <m:t>𝑟𝑎𝑡𝑒</m:t>
                    </m:r>
                    <m:r>
                      <a:rPr lang="en-US" sz="1000" i="1">
                        <a:latin typeface="Cambria Math" panose="02040503050406030204" pitchFamily="18" charset="0"/>
                      </a:rPr>
                      <m:t>, </m:t>
                    </m:r>
                    <m:r>
                      <a:rPr lang="en-US" sz="1000" i="1">
                        <a:latin typeface="Cambria Math" panose="02040503050406030204" pitchFamily="18" charset="0"/>
                      </a:rPr>
                      <m:t>𝑑𝑎𝑡𝑎</m:t>
                    </m:r>
                    <m:r>
                      <a:rPr lang="en-US" sz="1000" i="1">
                        <a:latin typeface="Cambria Math" panose="02040503050406030204" pitchFamily="18" charset="0"/>
                      </a:rPr>
                      <m:t>, </m:t>
                    </m:r>
                    <m:r>
                      <a:rPr lang="en-US" sz="1000" i="1">
                        <a:latin typeface="Cambria Math" panose="02040503050406030204" pitchFamily="18" charset="0"/>
                      </a:rPr>
                      <m:t>𝑙𝑎𝑡𝑒𝑛𝑐𝑦</m:t>
                    </m:r>
                    <m:r>
                      <a:rPr lang="en-US" sz="1000" i="1">
                        <a:latin typeface="Cambria Math" panose="02040503050406030204" pitchFamily="18" charset="0"/>
                      </a:rPr>
                      <m:t>)</m:t>
                    </m:r>
                  </m:oMath>
                </a14:m>
                <a:r>
                  <a:rPr lang="en-US" sz="1000" dirty="0"/>
                  <a:t> tuples describing how each variable varies with respect to time.</a:t>
                </a:r>
              </a:p>
              <a:p>
                <a:r>
                  <a:rPr lang="en-US" sz="1200" dirty="0" smtClean="0">
                    <a:solidFill>
                      <a:srgbClr val="000000"/>
                    </a:solidFill>
                  </a:rPr>
                  <a:t>Node </a:t>
                </a:r>
                <a14:m>
                  <m:oMath xmlns:m="http://schemas.openxmlformats.org/officeDocument/2006/math">
                    <m:r>
                      <a:rPr lang="en-US" sz="1200" i="1">
                        <a:solidFill>
                          <a:srgbClr val="000000"/>
                        </a:solidFill>
                        <a:latin typeface="Cambria Math" panose="02040503050406030204" pitchFamily="18" charset="0"/>
                      </a:rPr>
                      <m:t>𝑁</m:t>
                    </m:r>
                    <m:r>
                      <a:rPr lang="en-US" sz="1200" i="1">
                        <a:solidFill>
                          <a:srgbClr val="000000"/>
                        </a:solidFill>
                        <a:latin typeface="Cambria Math" panose="02040503050406030204" pitchFamily="18" charset="0"/>
                      </a:rPr>
                      <m:t>:</m:t>
                    </m:r>
                  </m:oMath>
                </a14:m>
                <a:r>
                  <a:rPr lang="en-US" sz="1200" dirty="0">
                    <a:solidFill>
                      <a:srgbClr val="000000"/>
                    </a:solidFill>
                  </a:rPr>
                  <a:t/>
                </a:r>
                <a:br>
                  <a:rPr lang="en-US" sz="1200" dirty="0">
                    <a:solidFill>
                      <a:srgbClr val="000000"/>
                    </a:solidFill>
                  </a:rPr>
                </a:br>
                <a14:m>
                  <m:oMath xmlns:m="http://schemas.openxmlformats.org/officeDocument/2006/math">
                    <m:r>
                      <a:rPr lang="en-US" sz="1200" i="1">
                        <a:solidFill>
                          <a:srgbClr val="000000"/>
                        </a:solidFill>
                        <a:latin typeface="Cambria Math" panose="02040503050406030204" pitchFamily="18" charset="0"/>
                      </a:rPr>
                      <m:t>𝑁</m:t>
                    </m:r>
                    <m:r>
                      <a:rPr lang="en-US" sz="1200" i="1">
                        <a:solidFill>
                          <a:srgbClr val="000000"/>
                        </a:solidFill>
                        <a:latin typeface="Cambria Math" panose="02040503050406030204" pitchFamily="18" charset="0"/>
                      </a:rPr>
                      <m:t>={</m:t>
                    </m:r>
                    <m:r>
                      <a:rPr lang="en-US" sz="1200" i="1">
                        <a:solidFill>
                          <a:srgbClr val="000000"/>
                        </a:solidFill>
                        <a:latin typeface="Cambria Math" panose="02040503050406030204" pitchFamily="18" charset="0"/>
                      </a:rPr>
                      <m:t>𝐼</m:t>
                    </m:r>
                    <m:r>
                      <a:rPr lang="en-US" sz="1200" i="1">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𝑃</m:t>
                        </m:r>
                      </m:e>
                      <m:sub>
                        <m:r>
                          <a:rPr lang="en-US" sz="1200" i="1">
                            <a:solidFill>
                              <a:srgbClr val="000000"/>
                            </a:solidFill>
                            <a:latin typeface="Cambria Math" panose="02040503050406030204" pitchFamily="18" charset="0"/>
                          </a:rPr>
                          <m:t>𝑃</m:t>
                        </m:r>
                      </m:sub>
                    </m:sSub>
                    <m:r>
                      <a:rPr lang="en-US" sz="1200" i="1">
                        <a:solidFill>
                          <a:srgbClr val="000000"/>
                        </a:solidFill>
                        <a:latin typeface="Cambria Math" panose="02040503050406030204" pitchFamily="18" charset="0"/>
                      </a:rPr>
                      <m:t>}</m:t>
                    </m:r>
                  </m:oMath>
                </a14:m>
                <a:endParaRPr lang="en-US" sz="1200" dirty="0" smtClean="0"/>
              </a:p>
              <a:p>
                <a:pPr lvl="1"/>
                <a14:m>
                  <m:oMath xmlns:m="http://schemas.openxmlformats.org/officeDocument/2006/math">
                    <m:r>
                      <a:rPr lang="en-US" sz="1000" b="0" i="1" smtClean="0">
                        <a:latin typeface="Cambria Math" panose="02040503050406030204" pitchFamily="18" charset="0"/>
                      </a:rPr>
                      <m:t>𝐼</m:t>
                    </m:r>
                  </m:oMath>
                </a14:m>
                <a:r>
                  <a:rPr lang="en-US" sz="1000" dirty="0" smtClean="0"/>
                  <a:t>: ID of the node</a:t>
                </a:r>
              </a:p>
              <a:p>
                <a:pPr lvl="1"/>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b="0" i="1" smtClean="0">
                            <a:latin typeface="Cambria Math" panose="02040503050406030204" pitchFamily="18" charset="0"/>
                          </a:rPr>
                          <m:t>𝑃</m:t>
                        </m:r>
                      </m:sub>
                    </m:sSub>
                  </m:oMath>
                </a14:m>
                <a:r>
                  <a:rPr lang="en-US" sz="1000" dirty="0" smtClean="0"/>
                  <a:t>: the node’s provided profile</a:t>
                </a:r>
              </a:p>
              <a:p>
                <a:r>
                  <a:rPr lang="en-US" sz="1200" dirty="0" smtClean="0"/>
                  <a:t>Route </a:t>
                </a:r>
                <a14:m>
                  <m:oMath xmlns:m="http://schemas.openxmlformats.org/officeDocument/2006/math">
                    <m:r>
                      <a:rPr lang="en-US" sz="1200" b="0" i="1" smtClean="0">
                        <a:latin typeface="Cambria Math" panose="02040503050406030204" pitchFamily="18" charset="0"/>
                      </a:rPr>
                      <m:t>𝑅</m:t>
                    </m:r>
                    <m:r>
                      <a:rPr lang="en-US" sz="1200" b="0" i="1" smtClean="0">
                        <a:latin typeface="Cambria Math" panose="02040503050406030204" pitchFamily="18" charset="0"/>
                      </a:rPr>
                      <m:t>:</m:t>
                    </m:r>
                  </m:oMath>
                </a14:m>
                <a:r>
                  <a:rPr lang="en-US" sz="1200" b="0" dirty="0" smtClean="0"/>
                  <a:t/>
                </a:r>
                <a:br>
                  <a:rPr lang="en-US" sz="1200" b="0" dirty="0" smtClean="0"/>
                </a:br>
                <a14:m>
                  <m:oMath xmlns:m="http://schemas.openxmlformats.org/officeDocument/2006/math">
                    <m:r>
                      <a:rPr lang="en-US" sz="1200" b="0" i="1" smtClean="0">
                        <a:latin typeface="Cambria Math" panose="02040503050406030204" pitchFamily="18" charset="0"/>
                      </a:rPr>
                      <m:t>𝑅</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𝑁</m:t>
                        </m:r>
                      </m:sub>
                    </m:sSub>
                    <m:r>
                      <a:rPr lang="en-US" sz="1200" b="0" i="1" smtClean="0">
                        <a:latin typeface="Cambria Math" panose="02040503050406030204" pitchFamily="18" charset="0"/>
                      </a:rPr>
                      <m:t>}</m:t>
                    </m:r>
                  </m:oMath>
                </a14:m>
                <a:endParaRPr lang="en-US" sz="1200" dirty="0" smtClean="0"/>
              </a:p>
              <a:p>
                <a:pPr lvl="1"/>
                <a:r>
                  <a:rPr lang="en-US" sz="1000" dirty="0" smtClean="0"/>
                  <a:t>Where </a:t>
                </a:r>
                <a14:m>
                  <m:oMath xmlns:m="http://schemas.openxmlformats.org/officeDocument/2006/math">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𝑋</m:t>
                        </m:r>
                      </m:sub>
                    </m:sSub>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𝑌</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𝐶</m:t>
                        </m:r>
                      </m:e>
                      <m:sub>
                        <m:r>
                          <a:rPr lang="en-US" sz="1000" b="0" i="1" smtClean="0">
                            <a:latin typeface="Cambria Math" panose="02040503050406030204" pitchFamily="18" charset="0"/>
                          </a:rPr>
                          <m:t>𝑁</m:t>
                        </m:r>
                      </m:sub>
                    </m:sSub>
                    <m:r>
                      <a:rPr lang="en-US" sz="1000" b="0" i="1" smtClean="0">
                        <a:latin typeface="Cambria Math" panose="02040503050406030204" pitchFamily="18" charset="0"/>
                      </a:rPr>
                      <m:t>, ∃!</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𝑋</m:t>
                        </m:r>
                        <m:r>
                          <a:rPr lang="en-US" sz="1000" b="0" i="1" smtClean="0">
                            <a:latin typeface="Cambria Math" panose="02040503050406030204" pitchFamily="18" charset="0"/>
                          </a:rPr>
                          <m:t>,</m:t>
                        </m:r>
                        <m:r>
                          <a:rPr lang="en-US" sz="1000" b="0" i="1" smtClean="0">
                            <a:latin typeface="Cambria Math" panose="02040503050406030204" pitchFamily="18" charset="0"/>
                          </a:rPr>
                          <m:t>𝑌</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𝑋</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𝑌</m:t>
                        </m:r>
                      </m:sub>
                    </m:sSub>
                    <m:r>
                      <a:rPr lang="en-US" sz="1000" b="0" i="1" smtClean="0">
                        <a:latin typeface="Cambria Math" panose="02040503050406030204" pitchFamily="18" charset="0"/>
                      </a:rPr>
                      <m:t>}</m:t>
                    </m:r>
                  </m:oMath>
                </a14:m>
                <a:endParaRPr lang="en-US" sz="1000" dirty="0"/>
              </a:p>
              <a:p>
                <a:endParaRPr lang="en-US" dirty="0"/>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6404" y="1828801"/>
                <a:ext cx="6446520" cy="4022191"/>
              </a:xfrm>
              <a:blipFill>
                <a:blip r:embed="rId3"/>
                <a:stretch>
                  <a:fillRect t="-303" b="-206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46</a:t>
            </a:fld>
            <a:endParaRPr lang="en-US" dirty="0"/>
          </a:p>
        </p:txBody>
      </p:sp>
    </p:spTree>
    <p:extLst>
      <p:ext uri="{BB962C8B-B14F-4D97-AF65-F5344CB8AC3E}">
        <p14:creationId xmlns:p14="http://schemas.microsoft.com/office/powerpoint/2010/main" val="309083762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2051" y="2034348"/>
            <a:ext cx="6446838" cy="3940241"/>
          </a:xfrm>
        </p:spPr>
      </p:pic>
      <p:sp>
        <p:nvSpPr>
          <p:cNvPr id="4" name="Slide Number Placeholder 3"/>
          <p:cNvSpPr>
            <a:spLocks noGrp="1"/>
          </p:cNvSpPr>
          <p:nvPr>
            <p:ph type="sldNum" sz="quarter" idx="12"/>
          </p:nvPr>
        </p:nvSpPr>
        <p:spPr/>
        <p:txBody>
          <a:bodyPr/>
          <a:lstStyle/>
          <a:p>
            <a:fld id="{4FAB73BC-B049-4115-A692-8D63A059BFB8}" type="slidenum">
              <a:rPr lang="en-US" smtClean="0"/>
              <a:t>47</a:t>
            </a:fld>
            <a:endParaRPr lang="en-US" dirty="0"/>
          </a:p>
        </p:txBody>
      </p:sp>
      <p:sp>
        <p:nvSpPr>
          <p:cNvPr id="6" name="TextBox 5"/>
          <p:cNvSpPr txBox="1"/>
          <p:nvPr/>
        </p:nvSpPr>
        <p:spPr>
          <a:xfrm>
            <a:off x="1196975" y="6180138"/>
            <a:ext cx="6336991" cy="369332"/>
          </a:xfrm>
          <a:prstGeom prst="rect">
            <a:avLst/>
          </a:prstGeom>
          <a:noFill/>
        </p:spPr>
        <p:txBody>
          <a:bodyPr wrap="none" rtlCol="0">
            <a:spAutoFit/>
          </a:bodyPr>
          <a:lstStyle/>
          <a:p>
            <a:r>
              <a:rPr lang="en-US" dirty="0" smtClean="0"/>
              <a:t>Configuration of priority enforcement on the routing node</a:t>
            </a:r>
            <a:endParaRPr lang="en-US" dirty="0"/>
          </a:p>
        </p:txBody>
      </p:sp>
    </p:spTree>
    <p:extLst>
      <p:ext uri="{BB962C8B-B14F-4D97-AF65-F5344CB8AC3E}">
        <p14:creationId xmlns:p14="http://schemas.microsoft.com/office/powerpoint/2010/main" val="9479320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PNP</a:t>
            </a:r>
            <a:r>
              <a:rPr lang="en-US" baseline="30000" dirty="0" smtClean="0"/>
              <a:t>2</a:t>
            </a:r>
            <a:r>
              <a:rPr lang="en-US" dirty="0" smtClean="0"/>
              <a:t> Network Applications</a:t>
            </a:r>
            <a:r>
              <a:rPr lang="en-US" dirty="0"/>
              <a:t> </a:t>
            </a:r>
            <a:r>
              <a:rPr lang="en-US" dirty="0" smtClean="0"/>
              <a:t>Testbed</a:t>
            </a:r>
            <a:endParaRPr lang="en-US" dirty="0"/>
          </a:p>
        </p:txBody>
      </p:sp>
      <p:sp>
        <p:nvSpPr>
          <p:cNvPr id="3" name="Content Placeholder 2"/>
          <p:cNvSpPr>
            <a:spLocks noGrp="1"/>
          </p:cNvSpPr>
          <p:nvPr>
            <p:ph sz="half" idx="1"/>
          </p:nvPr>
        </p:nvSpPr>
        <p:spPr/>
        <p:txBody>
          <a:bodyPr/>
          <a:lstStyle/>
          <a:p>
            <a:r>
              <a:rPr lang="en-US" dirty="0" smtClean="0"/>
              <a:t>Used for the deployment of </a:t>
            </a:r>
            <a:r>
              <a:rPr lang="en-US" dirty="0"/>
              <a:t>PNP</a:t>
            </a:r>
            <a:r>
              <a:rPr lang="en-US" baseline="30000" dirty="0"/>
              <a:t>2</a:t>
            </a:r>
            <a:r>
              <a:rPr lang="en-US" dirty="0" smtClean="0"/>
              <a:t> tests</a:t>
            </a:r>
          </a:p>
          <a:p>
            <a:r>
              <a:rPr lang="en-US" dirty="0" smtClean="0"/>
              <a:t>Have</a:t>
            </a:r>
            <a:r>
              <a:rPr lang="en-US" dirty="0"/>
              <a:t> </a:t>
            </a:r>
            <a:r>
              <a:rPr lang="en-US" dirty="0" smtClean="0"/>
              <a:t>experimentally</a:t>
            </a:r>
            <a:r>
              <a:rPr lang="en-US" dirty="0"/>
              <a:t> </a:t>
            </a:r>
            <a:r>
              <a:rPr lang="en-US" dirty="0" smtClean="0"/>
              <a:t>validated </a:t>
            </a:r>
            <a:r>
              <a:rPr lang="en-US" dirty="0"/>
              <a:t>PNP</a:t>
            </a:r>
            <a:r>
              <a:rPr lang="en-US" baseline="30000" dirty="0"/>
              <a:t>2</a:t>
            </a:r>
            <a:r>
              <a:rPr lang="en-US" dirty="0" smtClean="0"/>
              <a:t> analysis</a:t>
            </a:r>
            <a:r>
              <a:rPr lang="en-US" dirty="0"/>
              <a:t> </a:t>
            </a:r>
            <a:r>
              <a:rPr lang="en-US" dirty="0" smtClean="0"/>
              <a:t>results</a:t>
            </a:r>
            <a:r>
              <a:rPr lang="en-US" dirty="0"/>
              <a:t> </a:t>
            </a:r>
            <a:r>
              <a:rPr lang="en-US" dirty="0" smtClean="0"/>
              <a:t>using</a:t>
            </a:r>
            <a:r>
              <a:rPr lang="en-US" dirty="0"/>
              <a:t> </a:t>
            </a:r>
            <a:r>
              <a:rPr lang="en-US" dirty="0" smtClean="0"/>
              <a:t>our</a:t>
            </a:r>
            <a:r>
              <a:rPr lang="en-US" dirty="0"/>
              <a:t> </a:t>
            </a:r>
            <a:r>
              <a:rPr lang="en-US" dirty="0" smtClean="0"/>
              <a:t>testbed</a:t>
            </a:r>
          </a:p>
          <a:p>
            <a:r>
              <a:rPr lang="en-US" dirty="0" smtClean="0"/>
              <a:t>Will</a:t>
            </a:r>
            <a:r>
              <a:rPr lang="en-US" dirty="0"/>
              <a:t> </a:t>
            </a:r>
            <a:r>
              <a:rPr lang="en-US" dirty="0" smtClean="0"/>
              <a:t>be useful in developing and testing new research in networked cyber-physical systems</a:t>
            </a:r>
            <a:endParaRPr lang="en-US" dirty="0"/>
          </a:p>
        </p:txBody>
      </p:sp>
      <p:sp>
        <p:nvSpPr>
          <p:cNvPr id="8" name="Content Placeholder 7"/>
          <p:cNvSpPr>
            <a:spLocks noGrp="1"/>
          </p:cNvSpPr>
          <p:nvPr>
            <p:ph sz="half" idx="2"/>
          </p:nvPr>
        </p:nvSpPr>
        <p:spPr/>
        <p:txBody>
          <a:bodyPr/>
          <a:lstStyle/>
          <a:p>
            <a:endParaRPr lang="en-US"/>
          </a:p>
        </p:txBody>
      </p:sp>
      <p:pic>
        <p:nvPicPr>
          <p:cNvPr id="11" name="Picture 10" descr="E:\_DATA\Vanderbilt University\Research\RCPS - Testbed - Construction\IMAG016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1725" y="1756569"/>
            <a:ext cx="3986643" cy="4495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emfinger\Documents\Work\F6\trunk\doc\papers\SINext GenMobileComputing-2013\Figs\P100002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721369"/>
            <a:ext cx="2848841" cy="213663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4FAB73BC-B049-4115-A692-8D63A059BFB8}" type="slidenum">
              <a:rPr lang="en-US" smtClean="0"/>
              <a:t>48</a:t>
            </a:fld>
            <a:endParaRPr lang="en-US" dirty="0"/>
          </a:p>
        </p:txBody>
      </p:sp>
    </p:spTree>
    <p:extLst>
      <p:ext uri="{BB962C8B-B14F-4D97-AF65-F5344CB8AC3E}">
        <p14:creationId xmlns:p14="http://schemas.microsoft.com/office/powerpoint/2010/main" val="265255597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64353" y="1411432"/>
            <a:ext cx="7123544" cy="5342659"/>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(2/3)</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49</a:t>
            </a:fld>
            <a:endParaRPr lang="en-US" dirty="0"/>
          </a:p>
        </p:txBody>
      </p:sp>
    </p:spTree>
    <p:extLst>
      <p:ext uri="{BB962C8B-B14F-4D97-AF65-F5344CB8AC3E}">
        <p14:creationId xmlns:p14="http://schemas.microsoft.com/office/powerpoint/2010/main" val="17446098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Analysis through Simulation / Emulation</a:t>
            </a:r>
            <a:endParaRPr lang="en-US" dirty="0"/>
          </a:p>
        </p:txBody>
      </p:sp>
      <p:sp>
        <p:nvSpPr>
          <p:cNvPr id="3" name="Text Placeholder 2"/>
          <p:cNvSpPr>
            <a:spLocks noGrp="1"/>
          </p:cNvSpPr>
          <p:nvPr>
            <p:ph sz="half" idx="1"/>
          </p:nvPr>
        </p:nvSpPr>
        <p:spPr>
          <a:xfrm>
            <a:off x="946404"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Discrete Event-based Simulation</a:t>
            </a:r>
          </a:p>
          <a:p>
            <a:pPr lvl="1"/>
            <a:r>
              <a:rPr lang="en-US" dirty="0" smtClean="0"/>
              <a:t>Relevant events stepped through sequentially</a:t>
            </a:r>
          </a:p>
          <a:p>
            <a:pPr lvl="1"/>
            <a:r>
              <a:rPr lang="en-US" dirty="0" smtClean="0"/>
              <a:t>Model state</a:t>
            </a:r>
            <a:r>
              <a:rPr lang="en-US" dirty="0"/>
              <a:t> </a:t>
            </a:r>
            <a:r>
              <a:rPr lang="en-US" dirty="0" smtClean="0"/>
              <a:t>changes</a:t>
            </a:r>
            <a:r>
              <a:rPr lang="en-US" dirty="0"/>
              <a:t> </a:t>
            </a:r>
            <a:r>
              <a:rPr lang="en-US" dirty="0" smtClean="0"/>
              <a:t>only</a:t>
            </a:r>
            <a:r>
              <a:rPr lang="en-US" dirty="0"/>
              <a:t> </a:t>
            </a:r>
            <a:r>
              <a:rPr lang="en-US" dirty="0" smtClean="0"/>
              <a:t>at</a:t>
            </a:r>
            <a:r>
              <a:rPr lang="en-US" dirty="0"/>
              <a:t> </a:t>
            </a:r>
            <a:r>
              <a:rPr lang="en-US" dirty="0" smtClean="0"/>
              <a:t>simulated</a:t>
            </a:r>
            <a:r>
              <a:rPr lang="en-US" dirty="0"/>
              <a:t> </a:t>
            </a:r>
            <a:r>
              <a:rPr lang="en-US" dirty="0" smtClean="0"/>
              <a:t>time</a:t>
            </a:r>
            <a:r>
              <a:rPr lang="en-US" dirty="0"/>
              <a:t> </a:t>
            </a:r>
            <a:r>
              <a:rPr lang="en-US" dirty="0" smtClean="0"/>
              <a:t>steps</a:t>
            </a:r>
          </a:p>
          <a:p>
            <a:pPr lvl="1"/>
            <a:r>
              <a:rPr lang="en-US" dirty="0" smtClean="0"/>
              <a:t>Scaling</a:t>
            </a:r>
            <a:r>
              <a:rPr lang="en-US" dirty="0"/>
              <a:t> </a:t>
            </a:r>
            <a:r>
              <a:rPr lang="en-US" dirty="0" smtClean="0"/>
              <a:t>Issues</a:t>
            </a:r>
          </a:p>
          <a:p>
            <a:r>
              <a:rPr lang="en-US" dirty="0" smtClean="0"/>
              <a:t>OMNET++ </a:t>
            </a:r>
            <a:r>
              <a:rPr lang="en-US" sz="1200" dirty="0" smtClean="0"/>
              <a:t>[A. </a:t>
            </a:r>
            <a:r>
              <a:rPr lang="en-US" sz="1200" dirty="0" err="1" smtClean="0"/>
              <a:t>Varga</a:t>
            </a:r>
            <a:r>
              <a:rPr lang="en-US" sz="1200" dirty="0" smtClean="0"/>
              <a:t>, 2008]</a:t>
            </a:r>
          </a:p>
          <a:p>
            <a:pPr lvl="1"/>
            <a:r>
              <a:rPr lang="en-US" dirty="0" smtClean="0"/>
              <a:t>Simulates network traffic passing through the network layers</a:t>
            </a:r>
            <a:endParaRPr lang="en-US" dirty="0"/>
          </a:p>
          <a:p>
            <a:r>
              <a:rPr lang="en-US" dirty="0" smtClean="0"/>
              <a:t>NS-2 </a:t>
            </a:r>
            <a:r>
              <a:rPr lang="en-US" sz="1200" dirty="0" smtClean="0"/>
              <a:t>[D. </a:t>
            </a:r>
            <a:r>
              <a:rPr lang="en-US" sz="1200" dirty="0" err="1" smtClean="0"/>
              <a:t>Mahrenholz</a:t>
            </a:r>
            <a:r>
              <a:rPr lang="en-US" sz="1200" dirty="0" smtClean="0"/>
              <a:t>, 2004]</a:t>
            </a:r>
          </a:p>
          <a:p>
            <a:pPr lvl="1"/>
            <a:r>
              <a:rPr lang="en-US" dirty="0" smtClean="0"/>
              <a:t>Single-threaded</a:t>
            </a:r>
          </a:p>
          <a:p>
            <a:pPr lvl="1"/>
            <a:r>
              <a:rPr lang="en-US" dirty="0" smtClean="0"/>
              <a:t>Allows both simulation and emulation</a:t>
            </a:r>
          </a:p>
          <a:p>
            <a:pPr lvl="1"/>
            <a:r>
              <a:rPr lang="en-US" dirty="0" smtClean="0"/>
              <a:t>Accuracy issues </a:t>
            </a:r>
            <a:r>
              <a:rPr lang="en-US" sz="1200" dirty="0" smtClean="0"/>
              <a:t>[G. Lucio, 2003]</a:t>
            </a:r>
          </a:p>
        </p:txBody>
      </p:sp>
      <p:sp>
        <p:nvSpPr>
          <p:cNvPr id="5" name="Content Placeholder 4"/>
          <p:cNvSpPr>
            <a:spLocks noGrp="1"/>
          </p:cNvSpPr>
          <p:nvPr>
            <p:ph sz="half" idx="2"/>
          </p:nvPr>
        </p:nvSpPr>
        <p:spPr>
          <a:xfrm>
            <a:off x="4594860"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Emulation</a:t>
            </a:r>
          </a:p>
          <a:p>
            <a:pPr lvl="1"/>
            <a:r>
              <a:rPr lang="en-US" dirty="0" smtClean="0"/>
              <a:t>Use</a:t>
            </a:r>
            <a:r>
              <a:rPr lang="en-US" dirty="0"/>
              <a:t> </a:t>
            </a:r>
            <a:r>
              <a:rPr lang="en-US" dirty="0" smtClean="0"/>
              <a:t>real system or </a:t>
            </a:r>
            <a:r>
              <a:rPr lang="en-US" dirty="0" err="1" smtClean="0"/>
              <a:t>testbed</a:t>
            </a:r>
            <a:endParaRPr lang="en-US" dirty="0" smtClean="0"/>
          </a:p>
          <a:p>
            <a:pPr lvl="1"/>
            <a:r>
              <a:rPr lang="en-US" dirty="0" smtClean="0"/>
              <a:t>Shape</a:t>
            </a:r>
            <a:r>
              <a:rPr lang="en-US" dirty="0"/>
              <a:t> </a:t>
            </a:r>
            <a:r>
              <a:rPr lang="en-US" dirty="0" smtClean="0"/>
              <a:t>network</a:t>
            </a:r>
            <a:r>
              <a:rPr lang="en-US" dirty="0"/>
              <a:t> </a:t>
            </a:r>
            <a:r>
              <a:rPr lang="en-US" dirty="0" smtClean="0"/>
              <a:t>traffic</a:t>
            </a:r>
            <a:r>
              <a:rPr lang="en-US" dirty="0"/>
              <a:t> </a:t>
            </a:r>
            <a:r>
              <a:rPr lang="en-US" dirty="0" smtClean="0"/>
              <a:t>to</a:t>
            </a:r>
            <a:r>
              <a:rPr lang="en-US" dirty="0"/>
              <a:t> </a:t>
            </a:r>
            <a:r>
              <a:rPr lang="en-US" dirty="0" smtClean="0"/>
              <a:t>enforce</a:t>
            </a:r>
            <a:r>
              <a:rPr lang="en-US" dirty="0"/>
              <a:t> </a:t>
            </a:r>
            <a:r>
              <a:rPr lang="en-US" dirty="0" smtClean="0"/>
              <a:t>proper</a:t>
            </a:r>
            <a:r>
              <a:rPr lang="en-US" dirty="0"/>
              <a:t> </a:t>
            </a:r>
            <a:r>
              <a:rPr lang="en-US" dirty="0" smtClean="0"/>
              <a:t>bandwidth/delay</a:t>
            </a:r>
            <a:r>
              <a:rPr lang="en-US" dirty="0"/>
              <a:t> </a:t>
            </a:r>
            <a:r>
              <a:rPr lang="en-US" dirty="0" smtClean="0"/>
              <a:t>based</a:t>
            </a:r>
            <a:r>
              <a:rPr lang="en-US" dirty="0"/>
              <a:t> </a:t>
            </a:r>
            <a:r>
              <a:rPr lang="en-US" dirty="0" smtClean="0"/>
              <a:t>on</a:t>
            </a:r>
            <a:r>
              <a:rPr lang="en-US" dirty="0"/>
              <a:t> </a:t>
            </a:r>
            <a:r>
              <a:rPr lang="en-US" dirty="0" smtClean="0"/>
              <a:t>models</a:t>
            </a:r>
            <a:r>
              <a:rPr lang="en-US" dirty="0"/>
              <a:t> </a:t>
            </a:r>
            <a:r>
              <a:rPr lang="en-US" dirty="0" smtClean="0"/>
              <a:t>of</a:t>
            </a:r>
            <a:r>
              <a:rPr lang="en-US" dirty="0"/>
              <a:t> </a:t>
            </a:r>
            <a:r>
              <a:rPr lang="en-US" dirty="0" smtClean="0"/>
              <a:t>networ</a:t>
            </a:r>
            <a:r>
              <a:rPr lang="en-US" dirty="0"/>
              <a:t>k</a:t>
            </a:r>
            <a:endParaRPr lang="en-US" dirty="0" smtClean="0"/>
          </a:p>
          <a:p>
            <a:r>
              <a:rPr lang="en-US" dirty="0" err="1" smtClean="0"/>
              <a:t>Dummynet</a:t>
            </a:r>
            <a:r>
              <a:rPr lang="en-US" dirty="0" smtClean="0"/>
              <a:t> </a:t>
            </a:r>
            <a:r>
              <a:rPr lang="en-US" sz="1200" dirty="0" smtClean="0"/>
              <a:t>[L. Rizzo, 1997, 2010]</a:t>
            </a:r>
          </a:p>
          <a:p>
            <a:pPr lvl="1"/>
            <a:r>
              <a:rPr lang="en-US" dirty="0" smtClean="0"/>
              <a:t>Uses</a:t>
            </a:r>
            <a:r>
              <a:rPr lang="en-US" dirty="0"/>
              <a:t> </a:t>
            </a:r>
            <a:r>
              <a:rPr lang="en-US" dirty="0" smtClean="0"/>
              <a:t>Linux’s underlying network traffic shaping and policing tools</a:t>
            </a:r>
          </a:p>
          <a:p>
            <a:pPr lvl="1"/>
            <a:r>
              <a:rPr lang="en-US" dirty="0" smtClean="0"/>
              <a:t>Runs on</a:t>
            </a:r>
            <a:r>
              <a:rPr lang="en-US" dirty="0"/>
              <a:t> </a:t>
            </a:r>
            <a:r>
              <a:rPr lang="en-US" dirty="0" smtClean="0"/>
              <a:t>system</a:t>
            </a:r>
            <a:r>
              <a:rPr lang="en-US" dirty="0"/>
              <a:t> </a:t>
            </a:r>
            <a:r>
              <a:rPr lang="en-US" dirty="0" smtClean="0"/>
              <a:t>nodes</a:t>
            </a:r>
            <a:r>
              <a:rPr lang="en-US" dirty="0"/>
              <a:t> </a:t>
            </a:r>
            <a:r>
              <a:rPr lang="en-US" dirty="0" smtClean="0"/>
              <a:t>or</a:t>
            </a:r>
            <a:r>
              <a:rPr lang="en-US" dirty="0"/>
              <a:t> </a:t>
            </a:r>
            <a:r>
              <a:rPr lang="en-US" dirty="0" smtClean="0"/>
              <a:t>specific</a:t>
            </a:r>
            <a:r>
              <a:rPr lang="en-US" dirty="0"/>
              <a:t> </a:t>
            </a:r>
            <a:r>
              <a:rPr lang="en-US" dirty="0" smtClean="0"/>
              <a:t>network</a:t>
            </a:r>
            <a:r>
              <a:rPr lang="en-US" dirty="0"/>
              <a:t> </a:t>
            </a:r>
            <a:r>
              <a:rPr lang="en-US" dirty="0" smtClean="0"/>
              <a:t>emulation</a:t>
            </a:r>
            <a:r>
              <a:rPr lang="en-US" dirty="0"/>
              <a:t> </a:t>
            </a:r>
            <a:r>
              <a:rPr lang="en-US" dirty="0" smtClean="0"/>
              <a:t>nodes</a:t>
            </a:r>
            <a:endParaRPr lang="en-US" dirty="0"/>
          </a:p>
          <a:p>
            <a:r>
              <a:rPr lang="en-US" dirty="0" err="1" smtClean="0"/>
              <a:t>OpenFlow</a:t>
            </a:r>
            <a:r>
              <a:rPr lang="en-US" dirty="0" smtClean="0"/>
              <a:t> </a:t>
            </a:r>
            <a:r>
              <a:rPr lang="en-US" sz="1200" dirty="0" smtClean="0"/>
              <a:t>[O. S. Consortium, 2009]</a:t>
            </a:r>
          </a:p>
          <a:p>
            <a:pPr lvl="1"/>
            <a:r>
              <a:rPr lang="en-US" dirty="0" smtClean="0"/>
              <a:t>Runs on</a:t>
            </a:r>
            <a:r>
              <a:rPr lang="en-US" dirty="0"/>
              <a:t> </a:t>
            </a:r>
            <a:r>
              <a:rPr lang="en-US" dirty="0" smtClean="0"/>
              <a:t>compatible</a:t>
            </a:r>
            <a:r>
              <a:rPr lang="en-US" dirty="0"/>
              <a:t> </a:t>
            </a:r>
            <a:r>
              <a:rPr lang="en-US" dirty="0" smtClean="0"/>
              <a:t>network hardware (e.g. a smart switch)</a:t>
            </a:r>
          </a:p>
          <a:p>
            <a:pPr lvl="1"/>
            <a:r>
              <a:rPr lang="en-US" dirty="0" smtClean="0"/>
              <a:t>Acts on traffic as it flows through the switch</a:t>
            </a:r>
            <a:endParaRPr lang="en-US" dirty="0"/>
          </a:p>
        </p:txBody>
      </p:sp>
      <p:sp>
        <p:nvSpPr>
          <p:cNvPr id="4" name="TextBox 3"/>
          <p:cNvSpPr txBox="1"/>
          <p:nvPr/>
        </p:nvSpPr>
        <p:spPr>
          <a:xfrm>
            <a:off x="946404" y="5406471"/>
            <a:ext cx="7008876" cy="1077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85750" indent="-285750" algn="l">
              <a:buFont typeface="Arial" panose="020B0604020202020204" pitchFamily="34" charset="0"/>
              <a:buChar char="•"/>
            </a:pPr>
            <a:r>
              <a:rPr lang="en-US" sz="1600" dirty="0" smtClean="0"/>
              <a:t>Simulation</a:t>
            </a:r>
            <a:r>
              <a:rPr lang="en-US" sz="1600" dirty="0"/>
              <a:t> </a:t>
            </a:r>
            <a:r>
              <a:rPr lang="en-US" sz="1600" dirty="0" smtClean="0"/>
              <a:t>and</a:t>
            </a:r>
            <a:r>
              <a:rPr lang="en-US" sz="1600" dirty="0"/>
              <a:t> </a:t>
            </a:r>
            <a:r>
              <a:rPr lang="en-US" sz="1600" dirty="0" smtClean="0"/>
              <a:t>Emulation</a:t>
            </a:r>
            <a:r>
              <a:rPr lang="en-US" sz="1600" dirty="0"/>
              <a:t> </a:t>
            </a:r>
            <a:r>
              <a:rPr lang="en-US" sz="1600" dirty="0" smtClean="0"/>
              <a:t>are both widely used for system analysis and performance prediction, but may not capture relevant behavior</a:t>
            </a:r>
          </a:p>
          <a:p>
            <a:pPr marL="285750" indent="-285750" algn="l">
              <a:buFont typeface="Arial" panose="020B0604020202020204" pitchFamily="34" charset="0"/>
              <a:buChar char="•"/>
            </a:pPr>
            <a:r>
              <a:rPr lang="en-US" sz="1600" dirty="0" smtClean="0"/>
              <a:t>Cannot</a:t>
            </a:r>
            <a:r>
              <a:rPr lang="en-US" sz="1600" dirty="0"/>
              <a:t> </a:t>
            </a:r>
            <a:r>
              <a:rPr lang="en-US" sz="1600" dirty="0" smtClean="0"/>
              <a:t>provide</a:t>
            </a:r>
            <a:r>
              <a:rPr lang="en-US" sz="1600" dirty="0"/>
              <a:t> </a:t>
            </a:r>
            <a:r>
              <a:rPr lang="en-US" sz="1600" dirty="0" smtClean="0"/>
              <a:t>the</a:t>
            </a:r>
            <a:r>
              <a:rPr lang="en-US" sz="1600" dirty="0"/>
              <a:t> </a:t>
            </a:r>
            <a:r>
              <a:rPr lang="en-US" sz="1600" dirty="0" smtClean="0"/>
              <a:t>types</a:t>
            </a:r>
            <a:r>
              <a:rPr lang="en-US" sz="1600" dirty="0"/>
              <a:t> </a:t>
            </a:r>
            <a:r>
              <a:rPr lang="en-US" sz="1600" dirty="0" smtClean="0"/>
              <a:t>of</a:t>
            </a:r>
            <a:r>
              <a:rPr lang="en-US" sz="1600" dirty="0"/>
              <a:t> </a:t>
            </a:r>
            <a:r>
              <a:rPr lang="en-US" sz="1600" dirty="0" smtClean="0"/>
              <a:t>performance</a:t>
            </a:r>
            <a:r>
              <a:rPr lang="en-US" sz="1600" dirty="0"/>
              <a:t> </a:t>
            </a:r>
            <a:r>
              <a:rPr lang="en-US" sz="1600" dirty="0" smtClean="0"/>
              <a:t>guarantees</a:t>
            </a:r>
            <a:r>
              <a:rPr lang="en-US" sz="1600" dirty="0"/>
              <a:t> </a:t>
            </a:r>
            <a:r>
              <a:rPr lang="en-US" sz="1600" dirty="0" smtClean="0"/>
              <a:t>described</a:t>
            </a:r>
            <a:r>
              <a:rPr lang="en-US" sz="1600" dirty="0"/>
              <a:t> </a:t>
            </a:r>
            <a:r>
              <a:rPr lang="en-US" sz="1600" dirty="0" smtClean="0"/>
              <a:t>in</a:t>
            </a:r>
            <a:r>
              <a:rPr lang="en-US" sz="1600" dirty="0"/>
              <a:t> </a:t>
            </a:r>
            <a:r>
              <a:rPr lang="en-US" sz="1600" dirty="0" smtClean="0"/>
              <a:t>the</a:t>
            </a:r>
            <a:r>
              <a:rPr lang="en-US" sz="1600" dirty="0"/>
              <a:t> </a:t>
            </a:r>
            <a:r>
              <a:rPr lang="en-US" sz="1600" dirty="0" smtClean="0"/>
              <a:t>previous</a:t>
            </a:r>
            <a:r>
              <a:rPr lang="en-US" sz="1600" dirty="0"/>
              <a:t> </a:t>
            </a:r>
            <a:r>
              <a:rPr lang="en-US" sz="1600" dirty="0" smtClean="0"/>
              <a:t>section</a:t>
            </a:r>
            <a:endParaRPr lang="en-US" sz="1600" dirty="0"/>
          </a:p>
        </p:txBody>
      </p:sp>
      <p:sp>
        <p:nvSpPr>
          <p:cNvPr id="6" name="Slide Number Placeholder 5"/>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1821000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3"/>
          <p:cNvPicPr>
            <a:picLocks noGrp="1" noChangeAspect="1"/>
          </p:cNvPicPr>
          <p:nvPr>
            <p:ph sz="quarter" idx="4"/>
          </p:nvPr>
        </p:nvPicPr>
        <p:blipFill>
          <a:blip r:embed="rId3">
            <a:extLst>
              <a:ext uri="{28A0092B-C50C-407E-A947-70E740481C1C}">
                <a14:useLocalDpi xmlns:a14="http://schemas.microsoft.com/office/drawing/2010/main"/>
              </a:ext>
            </a:extLst>
          </a:blip>
          <a:stretch>
            <a:fillRect/>
          </a:stretch>
        </p:blipFill>
        <p:spPr>
          <a:xfrm>
            <a:off x="4572000" y="2209800"/>
            <a:ext cx="3841753" cy="2740038"/>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(1/3)</a:t>
            </a:r>
            <a:endParaRPr lang="en-US" dirty="0"/>
          </a:p>
        </p:txBody>
      </p:sp>
      <p:sp>
        <p:nvSpPr>
          <p:cNvPr id="5" name="Text Placeholder 4"/>
          <p:cNvSpPr>
            <a:spLocks noGrp="1"/>
          </p:cNvSpPr>
          <p:nvPr>
            <p:ph type="body" idx="1"/>
          </p:nvPr>
        </p:nvSpPr>
        <p:spPr>
          <a:xfrm>
            <a:off x="457200" y="1717185"/>
            <a:ext cx="6141569" cy="731520"/>
          </a:xfrm>
        </p:spPr>
        <p:txBody>
          <a:bodyPr anchor="ctr"/>
          <a:lstStyle/>
          <a:p>
            <a:r>
              <a:rPr lang="en-US" dirty="0" smtClean="0"/>
              <a:t>Component-based Software Engineering Overview</a:t>
            </a:r>
            <a:endParaRPr lang="en-US" dirty="0"/>
          </a:p>
        </p:txBody>
      </p:sp>
      <p:sp>
        <p:nvSpPr>
          <p:cNvPr id="3" name="Content Placeholder 2"/>
          <p:cNvSpPr>
            <a:spLocks noGrp="1"/>
          </p:cNvSpPr>
          <p:nvPr>
            <p:ph sz="half" idx="2"/>
          </p:nvPr>
        </p:nvSpPr>
        <p:spPr>
          <a:xfrm>
            <a:off x="457201" y="2209800"/>
            <a:ext cx="4768596" cy="3664650"/>
          </a:xfrm>
        </p:spPr>
        <p:txBody>
          <a:bodyPr>
            <a:noAutofit/>
          </a:bodyPr>
          <a:lstStyle/>
          <a:p>
            <a:r>
              <a:rPr lang="en-US" sz="1200" dirty="0" smtClean="0"/>
              <a:t>A</a:t>
            </a:r>
            <a:r>
              <a:rPr lang="en-US" sz="1200" dirty="0"/>
              <a:t> </a:t>
            </a:r>
            <a:r>
              <a:rPr lang="en-US" sz="1200" dirty="0" smtClean="0"/>
              <a:t>component</a:t>
            </a:r>
            <a:r>
              <a:rPr lang="en-US" sz="1200" dirty="0"/>
              <a:t> </a:t>
            </a:r>
            <a:r>
              <a:rPr lang="en-US" sz="1200" dirty="0" smtClean="0"/>
              <a:t>is the smallest deployable part of an application, containing</a:t>
            </a:r>
          </a:p>
          <a:p>
            <a:pPr lvl="1"/>
            <a:r>
              <a:rPr lang="en-US" sz="1200" dirty="0" smtClean="0"/>
              <a:t>Timers &amp; State Variables</a:t>
            </a:r>
          </a:p>
          <a:p>
            <a:pPr lvl="1"/>
            <a:r>
              <a:rPr lang="en-US" sz="1200" dirty="0" smtClean="0"/>
              <a:t>External interfaces (input and output ports), their associated input callbacks or output handles</a:t>
            </a:r>
          </a:p>
          <a:p>
            <a:pPr lvl="1"/>
            <a:r>
              <a:rPr lang="en-US" sz="1200" dirty="0" smtClean="0"/>
              <a:t>A </a:t>
            </a:r>
            <a:r>
              <a:rPr lang="en-US" sz="1200" b="1" dirty="0" smtClean="0"/>
              <a:t>single thread </a:t>
            </a:r>
            <a:r>
              <a:rPr lang="en-US" sz="1200" dirty="0" smtClean="0"/>
              <a:t>which sequentially processes to completion pending component operations</a:t>
            </a:r>
          </a:p>
          <a:p>
            <a:r>
              <a:rPr lang="en-US" sz="1200" dirty="0" smtClean="0"/>
              <a:t>Components can be only triggered by</a:t>
            </a:r>
          </a:p>
          <a:p>
            <a:pPr lvl="1"/>
            <a:r>
              <a:rPr lang="en-US" sz="1200" dirty="0" smtClean="0"/>
              <a:t>Timer</a:t>
            </a:r>
            <a:r>
              <a:rPr lang="en-US" sz="1200" dirty="0"/>
              <a:t> </a:t>
            </a:r>
            <a:r>
              <a:rPr lang="en-US" sz="1200" dirty="0" smtClean="0"/>
              <a:t>expiry</a:t>
            </a:r>
            <a:endParaRPr lang="en-US" sz="1200" dirty="0"/>
          </a:p>
          <a:p>
            <a:pPr lvl="1"/>
            <a:r>
              <a:rPr lang="en-US" sz="1200" dirty="0" smtClean="0"/>
              <a:t>Callback invocation for data arriving on an input port</a:t>
            </a:r>
          </a:p>
          <a:p>
            <a:r>
              <a:rPr lang="en-US" sz="1200" dirty="0" smtClean="0"/>
              <a:t>An application</a:t>
            </a:r>
            <a:r>
              <a:rPr lang="en-US" sz="1200" dirty="0"/>
              <a:t> </a:t>
            </a:r>
            <a:r>
              <a:rPr lang="en-US" sz="1200" dirty="0" smtClean="0"/>
              <a:t>consists</a:t>
            </a:r>
            <a:r>
              <a:rPr lang="en-US" sz="1200" dirty="0"/>
              <a:t> </a:t>
            </a:r>
            <a:r>
              <a:rPr lang="en-US" sz="1200" dirty="0" smtClean="0"/>
              <a:t>of</a:t>
            </a:r>
            <a:r>
              <a:rPr lang="en-US" sz="1200" dirty="0"/>
              <a:t> </a:t>
            </a:r>
            <a:r>
              <a:rPr lang="en-US" sz="1200" dirty="0" smtClean="0"/>
              <a:t>a</a:t>
            </a:r>
            <a:r>
              <a:rPr lang="en-US" sz="1200" dirty="0"/>
              <a:t> </a:t>
            </a:r>
            <a:r>
              <a:rPr lang="en-US" sz="1200" dirty="0" smtClean="0"/>
              <a:t>group</a:t>
            </a:r>
            <a:r>
              <a:rPr lang="en-US" sz="1200" dirty="0"/>
              <a:t> </a:t>
            </a:r>
            <a:r>
              <a:rPr lang="en-US" sz="1200" dirty="0" smtClean="0"/>
              <a:t>of</a:t>
            </a:r>
            <a:r>
              <a:rPr lang="en-US" sz="1200" dirty="0"/>
              <a:t> </a:t>
            </a:r>
            <a:r>
              <a:rPr lang="en-US" sz="1200" i="1" dirty="0" smtClean="0"/>
              <a:t>single-threaded</a:t>
            </a:r>
            <a:r>
              <a:rPr lang="en-US" sz="1200" dirty="0" smtClean="0"/>
              <a:t> components which</a:t>
            </a:r>
            <a:r>
              <a:rPr lang="en-US" sz="1200" dirty="0"/>
              <a:t> </a:t>
            </a:r>
            <a:r>
              <a:rPr lang="en-US" sz="1200" dirty="0" smtClean="0"/>
              <a:t>cooperate</a:t>
            </a:r>
            <a:r>
              <a:rPr lang="en-US" sz="1200" dirty="0"/>
              <a:t> </a:t>
            </a:r>
            <a:r>
              <a:rPr lang="en-US" sz="1200" dirty="0" smtClean="0"/>
              <a:t>together and are deployed as a unit</a:t>
            </a:r>
          </a:p>
          <a:p>
            <a:r>
              <a:rPr lang="en-US" sz="1200" dirty="0" smtClean="0"/>
              <a:t>Applications are complex</a:t>
            </a:r>
            <a:r>
              <a:rPr lang="en-US" sz="1200" dirty="0"/>
              <a:t> </a:t>
            </a:r>
            <a:r>
              <a:rPr lang="en-US" sz="1200" dirty="0" smtClean="0"/>
              <a:t>and difficult to analyze</a:t>
            </a:r>
          </a:p>
          <a:p>
            <a:pPr lvl="1"/>
            <a:r>
              <a:rPr lang="en-US" sz="1200" dirty="0" smtClean="0"/>
              <a:t>By using component-based software design and developing models</a:t>
            </a:r>
            <a:r>
              <a:rPr lang="en-US" sz="1200" dirty="0"/>
              <a:t> </a:t>
            </a:r>
            <a:r>
              <a:rPr lang="en-US" sz="1200" dirty="0" smtClean="0"/>
              <a:t>based</a:t>
            </a:r>
            <a:r>
              <a:rPr lang="en-US" sz="1200" dirty="0"/>
              <a:t> </a:t>
            </a:r>
            <a:r>
              <a:rPr lang="en-US" sz="1200" dirty="0" smtClean="0"/>
              <a:t>on the components, we can make analysis</a:t>
            </a:r>
            <a:r>
              <a:rPr lang="en-US" sz="1200" dirty="0"/>
              <a:t> </a:t>
            </a:r>
            <a:r>
              <a:rPr lang="en-US" sz="1200" dirty="0" smtClean="0"/>
              <a:t>tractable</a:t>
            </a:r>
          </a:p>
          <a:p>
            <a:endParaRPr lang="en-US" sz="1200" dirty="0"/>
          </a:p>
        </p:txBody>
      </p:sp>
      <p:sp>
        <p:nvSpPr>
          <p:cNvPr id="4" name="Slide Number Placeholder 3"/>
          <p:cNvSpPr>
            <a:spLocks noGrp="1"/>
          </p:cNvSpPr>
          <p:nvPr>
            <p:ph type="sldNum" sz="quarter" idx="12"/>
          </p:nvPr>
        </p:nvSpPr>
        <p:spPr/>
        <p:txBody>
          <a:bodyPr/>
          <a:lstStyle/>
          <a:p>
            <a:fld id="{4FAB73BC-B049-4115-A692-8D63A059BFB8}" type="slidenum">
              <a:rPr lang="en-US" smtClean="0"/>
              <a:t>50</a:t>
            </a:fld>
            <a:endParaRPr lang="en-US" dirty="0"/>
          </a:p>
        </p:txBody>
      </p:sp>
    </p:spTree>
    <p:extLst>
      <p:ext uri="{BB962C8B-B14F-4D97-AF65-F5344CB8AC3E}">
        <p14:creationId xmlns:p14="http://schemas.microsoft.com/office/powerpoint/2010/main" val="383782461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Application Fault/Anomaly Classification</a:t>
            </a:r>
            <a:endParaRPr lang="en-US" dirty="0"/>
          </a:p>
        </p:txBody>
      </p:sp>
      <p:sp>
        <p:nvSpPr>
          <p:cNvPr id="3" name="Content Placeholder 2"/>
          <p:cNvSpPr>
            <a:spLocks noGrp="1"/>
          </p:cNvSpPr>
          <p:nvPr>
            <p:ph idx="1"/>
          </p:nvPr>
        </p:nvSpPr>
        <p:spPr/>
        <p:txBody>
          <a:bodyPr/>
          <a:lstStyle/>
          <a:p>
            <a:r>
              <a:rPr lang="en-US" dirty="0" smtClean="0"/>
              <a:t>We will use our </a:t>
            </a:r>
            <a:r>
              <a:rPr lang="en-US" dirty="0" err="1" smtClean="0"/>
              <a:t>testbed</a:t>
            </a:r>
            <a:r>
              <a:rPr lang="en-US" dirty="0" smtClean="0"/>
              <a:t> to run distributed network tests to classify certain types of anomalies, e.g. </a:t>
            </a:r>
            <a:r>
              <a:rPr lang="en-US" dirty="0" err="1" smtClean="0"/>
              <a:t>DDoS</a:t>
            </a:r>
            <a:r>
              <a:rPr lang="en-US" dirty="0" smtClean="0"/>
              <a:t> attacks from compromised applications within the cluster.</a:t>
            </a:r>
          </a:p>
          <a:p>
            <a:pPr lvl="1"/>
            <a:r>
              <a:rPr lang="en-US" dirty="0" smtClean="0"/>
              <a:t>Cluster</a:t>
            </a:r>
            <a:r>
              <a:rPr lang="en-US" dirty="0"/>
              <a:t> </a:t>
            </a:r>
            <a:r>
              <a:rPr lang="en-US" dirty="0" smtClean="0"/>
              <a:t>is</a:t>
            </a:r>
            <a:r>
              <a:rPr lang="en-US" dirty="0"/>
              <a:t> </a:t>
            </a:r>
            <a:r>
              <a:rPr lang="en-US" dirty="0" smtClean="0"/>
              <a:t>a</a:t>
            </a:r>
            <a:r>
              <a:rPr lang="en-US" dirty="0"/>
              <a:t> </a:t>
            </a:r>
            <a:r>
              <a:rPr lang="en-US" b="1" dirty="0" smtClean="0"/>
              <a:t>managed</a:t>
            </a:r>
            <a:r>
              <a:rPr lang="en-US" dirty="0"/>
              <a:t> </a:t>
            </a:r>
            <a:r>
              <a:rPr lang="en-US" dirty="0" smtClean="0"/>
              <a:t>system; we have full control over all layers on each node, but not the applications</a:t>
            </a:r>
          </a:p>
          <a:p>
            <a:r>
              <a:rPr lang="en-US" dirty="0" smtClean="0"/>
              <a:t>We will use the network resource utilization measurements gained from the tests to derive metrics which allow us to differentiate between classes of behavior, e.g. standard/stable application behavior vs. </a:t>
            </a:r>
            <a:r>
              <a:rPr lang="en-US" dirty="0" err="1" smtClean="0"/>
              <a:t>DDoS</a:t>
            </a:r>
            <a:r>
              <a:rPr lang="en-US" dirty="0" smtClean="0"/>
              <a:t> behavior.</a:t>
            </a:r>
          </a:p>
          <a:p>
            <a:r>
              <a:rPr lang="en-US" dirty="0" smtClean="0"/>
              <a:t>We will then use the classifications to show that the system can detect these types of attacks, mitigate their propagation, and report the attack to the system's manager.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51</a:t>
            </a:fld>
            <a:endParaRPr lang="en-US" dirty="0"/>
          </a:p>
        </p:txBody>
      </p:sp>
    </p:spTree>
    <p:extLst>
      <p:ext uri="{BB962C8B-B14F-4D97-AF65-F5344CB8AC3E}">
        <p14:creationId xmlns:p14="http://schemas.microsoft.com/office/powerpoint/2010/main" val="16887824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2219" y="2999935"/>
            <a:ext cx="2503665" cy="10674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dirty="0" smtClean="0"/>
              <a:t>Queuing Theory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Probabilistic approach to analysis of processing/communications networks </a:t>
                </a:r>
                <a:r>
                  <a:rPr lang="en-US" sz="1000" dirty="0" smtClean="0"/>
                  <a:t>[</a:t>
                </a:r>
                <a:r>
                  <a:rPr lang="en-US" sz="1000" dirty="0" err="1" smtClean="0"/>
                  <a:t>Giambene</a:t>
                </a:r>
                <a:r>
                  <a:rPr lang="en-US" sz="1000" dirty="0" smtClean="0"/>
                  <a:t>, 2005][Kendall, 1953]</a:t>
                </a:r>
              </a:p>
              <a:p>
                <a:r>
                  <a:rPr lang="en-US" dirty="0" smtClean="0"/>
                  <a:t>Queuing</a:t>
                </a:r>
                <a:r>
                  <a:rPr lang="en-US" dirty="0"/>
                  <a:t> </a:t>
                </a:r>
                <a:r>
                  <a:rPr lang="en-US" dirty="0" smtClean="0"/>
                  <a:t>system</a:t>
                </a:r>
                <a:r>
                  <a:rPr lang="en-US" dirty="0"/>
                  <a:t> </a:t>
                </a:r>
                <a:r>
                  <a:rPr lang="en-US" dirty="0" smtClean="0"/>
                  <a:t>described</a:t>
                </a:r>
                <a:r>
                  <a:rPr lang="en-US" dirty="0"/>
                  <a:t> </a:t>
                </a:r>
                <a:r>
                  <a:rPr lang="en-US" dirty="0" smtClean="0"/>
                  <a:t>by </a:t>
                </a:r>
                <a14:m>
                  <m:oMath xmlns:m="http://schemas.openxmlformats.org/officeDocument/2006/math">
                    <m:r>
                      <a:rPr lang="en-US" b="0" i="1" smtClean="0">
                        <a:latin typeface="Cambria Math"/>
                      </a:rPr>
                      <m:t>𝐴</m:t>
                    </m:r>
                    <m:r>
                      <a:rPr lang="en-US" b="0" i="1" smtClean="0">
                        <a:latin typeface="Cambria Math"/>
                      </a:rPr>
                      <m:t> / </m:t>
                    </m:r>
                    <m:r>
                      <a:rPr lang="en-US" b="0" i="1" smtClean="0">
                        <a:latin typeface="Cambria Math"/>
                      </a:rPr>
                      <m:t>𝐵</m:t>
                    </m:r>
                    <m:r>
                      <a:rPr lang="en-US" b="0" i="1" smtClean="0">
                        <a:latin typeface="Cambria Math"/>
                      </a:rPr>
                      <m:t> / </m:t>
                    </m:r>
                    <m:r>
                      <a:rPr lang="en-US" b="0" i="1" smtClean="0">
                        <a:latin typeface="Cambria Math"/>
                      </a:rPr>
                      <m:t>𝑆</m:t>
                    </m:r>
                    <m:r>
                      <a:rPr lang="en-US" b="0" i="1" smtClean="0">
                        <a:latin typeface="Cambria Math"/>
                      </a:rPr>
                      <m:t> / </m:t>
                    </m:r>
                    <m:r>
                      <m:rPr>
                        <m:sty m:val="p"/>
                      </m:rPr>
                      <a:rPr lang="en-US" b="0" i="0" smtClean="0">
                        <a:latin typeface="Cambria Math"/>
                      </a:rPr>
                      <m:t>Δ</m:t>
                    </m:r>
                    <m:r>
                      <a:rPr lang="en-US" b="0" i="1" smtClean="0">
                        <a:latin typeface="Cambria Math"/>
                      </a:rPr>
                      <m:t> / </m:t>
                    </m:r>
                    <m:r>
                      <a:rPr lang="en-US" b="0" i="1" smtClean="0">
                        <a:latin typeface="Cambria Math"/>
                      </a:rPr>
                      <m:t>𝐸</m:t>
                    </m:r>
                  </m:oMath>
                </a14:m>
                <a:endParaRPr lang="en-US" dirty="0" smtClean="0"/>
              </a:p>
              <a:p>
                <a:pPr lvl="1"/>
                <a14:m>
                  <m:oMath xmlns:m="http://schemas.openxmlformats.org/officeDocument/2006/math">
                    <m:r>
                      <a:rPr lang="en-US" i="1">
                        <a:latin typeface="Cambria Math"/>
                      </a:rPr>
                      <m:t>𝐴</m:t>
                    </m:r>
                  </m:oMath>
                </a14:m>
                <a:r>
                  <a:rPr lang="en-US" dirty="0" smtClean="0"/>
                  <a:t> : Type of the arrival process</a:t>
                </a:r>
                <a:endParaRPr lang="en-US" dirty="0"/>
              </a:p>
              <a:p>
                <a:pPr lvl="1"/>
                <a14:m>
                  <m:oMath xmlns:m="http://schemas.openxmlformats.org/officeDocument/2006/math">
                    <m:r>
                      <a:rPr lang="en-US" i="1">
                        <a:latin typeface="Cambria Math"/>
                      </a:rPr>
                      <m:t>𝐵</m:t>
                    </m:r>
                  </m:oMath>
                </a14:m>
                <a:r>
                  <a:rPr lang="en-US" dirty="0" smtClean="0"/>
                  <a:t> : Request service time characteristics</a:t>
                </a:r>
                <a:endParaRPr lang="en-US" dirty="0"/>
              </a:p>
              <a:p>
                <a:pPr lvl="1"/>
                <a14:m>
                  <m:oMath xmlns:m="http://schemas.openxmlformats.org/officeDocument/2006/math">
                    <m:r>
                      <a:rPr lang="en-US" i="1">
                        <a:latin typeface="Cambria Math"/>
                      </a:rPr>
                      <m:t>𝑆</m:t>
                    </m:r>
                  </m:oMath>
                </a14:m>
                <a:r>
                  <a:rPr lang="en-US" dirty="0" smtClean="0"/>
                  <a:t> : Number of servers</a:t>
                </a:r>
                <a:endParaRPr lang="en-US" dirty="0"/>
              </a:p>
              <a:p>
                <a:pPr lvl="1"/>
                <a14:m>
                  <m:oMath xmlns:m="http://schemas.openxmlformats.org/officeDocument/2006/math">
                    <m:r>
                      <m:rPr>
                        <m:sty m:val="p"/>
                      </m:rPr>
                      <a:rPr lang="en-US">
                        <a:latin typeface="Cambria Math"/>
                      </a:rPr>
                      <m:t>Δ</m:t>
                    </m:r>
                  </m:oMath>
                </a14:m>
                <a:r>
                  <a:rPr lang="en-US" dirty="0" smtClean="0"/>
                  <a:t> : Queue length</a:t>
                </a:r>
                <a:endParaRPr lang="en-US" dirty="0"/>
              </a:p>
              <a:p>
                <a:pPr lvl="1"/>
                <a14:m>
                  <m:oMath xmlns:m="http://schemas.openxmlformats.org/officeDocument/2006/math">
                    <m:r>
                      <a:rPr lang="en-US" i="1">
                        <a:latin typeface="Cambria Math"/>
                      </a:rPr>
                      <m:t>𝐸</m:t>
                    </m:r>
                  </m:oMath>
                </a14:m>
                <a:r>
                  <a:rPr lang="en-US" dirty="0" smtClean="0"/>
                  <a:t> : Number of Producers</a:t>
                </a:r>
              </a:p>
              <a:p>
                <a:r>
                  <a:rPr lang="en-US" dirty="0" smtClean="0"/>
                  <a:t>Probabilistic analysis techniques provide probabilistic guarantees about performance and resource utilization</a:t>
                </a:r>
              </a:p>
              <a:p>
                <a:pPr lvl="1"/>
                <a:r>
                  <a:rPr lang="en-US" dirty="0" smtClean="0"/>
                  <a:t>Useful for analysis of system steady state</a:t>
                </a:r>
              </a:p>
              <a:p>
                <a:pPr lvl="1"/>
                <a:r>
                  <a:rPr lang="en-US" dirty="0" smtClean="0"/>
                  <a:t>Critical systems require deterministic performance analysis to determine stability of the system</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89" t="-840"/>
                </a:stretch>
              </a:blipFill>
            </p:spPr>
            <p:txBody>
              <a:bodyPr/>
              <a:lstStyle/>
              <a:p>
                <a:r>
                  <a:rPr lang="en-US">
                    <a:noFill/>
                  </a:rPr>
                  <a:t> </a:t>
                </a:r>
              </a:p>
            </p:txBody>
          </p:sp>
        </mc:Fallback>
      </mc:AlternateContent>
      <p:pic>
        <p:nvPicPr>
          <p:cNvPr id="5" name="Picture 4"/>
          <p:cNvPicPr>
            <a:picLocks noChangeAspect="1"/>
          </p:cNvPicPr>
          <p:nvPr/>
        </p:nvPicPr>
        <p:blipFill>
          <a:blip r:embed="rId5"/>
          <a:stretch>
            <a:fillRect/>
          </a:stretch>
        </p:blipFill>
        <p:spPr>
          <a:xfrm>
            <a:off x="6195786" y="0"/>
            <a:ext cx="2172712" cy="2185403"/>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6809718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2905" y="1730467"/>
            <a:ext cx="3540866" cy="1383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58487" y="3250952"/>
            <a:ext cx="3331533" cy="1397248"/>
          </a:xfrm>
          <a:prstGeom prst="rect">
            <a:avLst/>
          </a:prstGeom>
        </p:spPr>
      </p:pic>
      <p:pic>
        <p:nvPicPr>
          <p:cNvPr id="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3543" y="5029200"/>
            <a:ext cx="2495216" cy="181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dirty="0" smtClean="0"/>
              <a:t>Deterministic Network Analysis : Network Calculus</a:t>
            </a:r>
            <a:r>
              <a:rPr lang="en-US" dirty="0"/>
              <a:t> </a:t>
            </a:r>
            <a:r>
              <a:rPr lang="en-US" sz="1600" dirty="0"/>
              <a:t>[Le </a:t>
            </a:r>
            <a:r>
              <a:rPr lang="en-US" sz="1600" dirty="0" err="1"/>
              <a:t>Boudec</a:t>
            </a:r>
            <a:r>
              <a:rPr lang="en-US" sz="1600" dirty="0"/>
              <a:t>, 2001][Cruz, 1991]</a:t>
            </a:r>
            <a:endParaRPr lang="en-US" dirty="0"/>
          </a:p>
        </p:txBody>
      </p:sp>
      <p:sp>
        <p:nvSpPr>
          <p:cNvPr id="3" name="Content Placeholder 2"/>
          <p:cNvSpPr>
            <a:spLocks noGrp="1"/>
          </p:cNvSpPr>
          <p:nvPr>
            <p:ph idx="1"/>
          </p:nvPr>
        </p:nvSpPr>
        <p:spPr>
          <a:xfrm>
            <a:off x="946404" y="1828801"/>
            <a:ext cx="4235196" cy="4351337"/>
          </a:xfrm>
        </p:spPr>
        <p:txBody>
          <a:bodyPr>
            <a:normAutofit fontScale="92500" lnSpcReduction="20000"/>
          </a:bodyPr>
          <a:lstStyle/>
          <a:p>
            <a:r>
              <a:rPr lang="en-US" dirty="0" smtClean="0"/>
              <a:t>Based on (min,+)-calculus</a:t>
            </a:r>
          </a:p>
          <a:p>
            <a:r>
              <a:rPr lang="en-US" dirty="0"/>
              <a:t>Abstracts network traffic and computing nodes as </a:t>
            </a:r>
            <a:r>
              <a:rPr lang="en-US" i="1" dirty="0"/>
              <a:t>arrival curves</a:t>
            </a:r>
            <a:r>
              <a:rPr lang="en-US" dirty="0"/>
              <a:t> and traffic shaping </a:t>
            </a:r>
            <a:r>
              <a:rPr lang="en-US" i="1" dirty="0"/>
              <a:t>service </a:t>
            </a:r>
            <a:r>
              <a:rPr lang="en-US" i="1" dirty="0" smtClean="0"/>
              <a:t>curves</a:t>
            </a:r>
            <a:endParaRPr lang="en-US" dirty="0" smtClean="0"/>
          </a:p>
          <a:p>
            <a:r>
              <a:rPr lang="en-US" dirty="0" smtClean="0"/>
              <a:t>Analytically predicts worst-case buffer requirements and application buffering delay</a:t>
            </a:r>
          </a:p>
          <a:p>
            <a:r>
              <a:rPr lang="en-US" dirty="0" smtClean="0"/>
              <a:t>Applies system-theory concepts to computer network analysis</a:t>
            </a:r>
          </a:p>
          <a:p>
            <a:pPr lvl="1"/>
            <a:r>
              <a:rPr lang="en-US" dirty="0" smtClean="0"/>
              <a:t>Input function (data input flow) convolved with a system function (shaper) to produce the output function (data output flow)</a:t>
            </a:r>
          </a:p>
          <a:p>
            <a:r>
              <a:rPr lang="en-US" dirty="0" smtClean="0"/>
              <a:t>Allows</a:t>
            </a:r>
            <a:r>
              <a:rPr lang="en-US" dirty="0"/>
              <a:t> </a:t>
            </a:r>
            <a:r>
              <a:rPr lang="en-US" dirty="0" smtClean="0"/>
              <a:t>the</a:t>
            </a:r>
            <a:r>
              <a:rPr lang="en-US" dirty="0"/>
              <a:t> </a:t>
            </a:r>
            <a:r>
              <a:rPr lang="en-US" dirty="0" smtClean="0"/>
              <a:t>calculation of deterministic performance bounds on </a:t>
            </a:r>
          </a:p>
          <a:p>
            <a:pPr lvl="1"/>
            <a:r>
              <a:rPr lang="en-US" dirty="0" smtClean="0"/>
              <a:t>Buffering delay</a:t>
            </a:r>
            <a:endParaRPr lang="en-US" dirty="0"/>
          </a:p>
          <a:p>
            <a:pPr lvl="1"/>
            <a:r>
              <a:rPr lang="en-US" dirty="0" smtClean="0"/>
              <a:t>Buffer backlog</a:t>
            </a:r>
          </a:p>
        </p:txBody>
      </p:sp>
      <p:sp>
        <p:nvSpPr>
          <p:cNvPr id="5" name="Slide Number Placeholder 4"/>
          <p:cNvSpPr>
            <a:spLocks noGrp="1"/>
          </p:cNvSpPr>
          <p:nvPr>
            <p:ph type="sldNum" sz="quarter" idx="12"/>
          </p:nvPr>
        </p:nvSpPr>
        <p:spPr/>
        <p:txBody>
          <a:bodyPr/>
          <a:lstStyle/>
          <a:p>
            <a:fld id="{4FAB73BC-B049-4115-A692-8D63A059BFB8}" type="slidenum">
              <a:rPr lang="en-US" smtClean="0"/>
              <a:t>7</a:t>
            </a:fld>
            <a:endParaRPr lang="en-US" dirty="0"/>
          </a:p>
        </p:txBody>
      </p:sp>
      <p:pic>
        <p:nvPicPr>
          <p:cNvPr id="8"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34816" y="5620837"/>
            <a:ext cx="2388887" cy="123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2462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Real-Time Calculus</a:t>
            </a:r>
            <a:endParaRPr lang="en-US" dirty="0"/>
          </a:p>
        </p:txBody>
      </p:sp>
      <p:pic>
        <p:nvPicPr>
          <p:cNvPr id="7"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81711" y="-6718"/>
            <a:ext cx="4998866" cy="1177853"/>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02182" y="4788243"/>
            <a:ext cx="4793118" cy="2069757"/>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1400" dirty="0" smtClean="0"/>
                  <a:t>Builds</a:t>
                </a:r>
                <a:r>
                  <a:rPr lang="en-US" sz="1400" dirty="0"/>
                  <a:t> </a:t>
                </a:r>
                <a:r>
                  <a:rPr lang="en-US" sz="1400" dirty="0" smtClean="0"/>
                  <a:t>from</a:t>
                </a:r>
                <a:r>
                  <a:rPr lang="en-US" sz="1400" dirty="0"/>
                  <a:t> </a:t>
                </a:r>
                <a:r>
                  <a:rPr lang="en-US" sz="1400" dirty="0" smtClean="0"/>
                  <a:t>Network</a:t>
                </a:r>
                <a:r>
                  <a:rPr lang="en-US" sz="1400" dirty="0"/>
                  <a:t> </a:t>
                </a:r>
                <a:r>
                  <a:rPr lang="en-US" sz="1400" dirty="0" smtClean="0"/>
                  <a:t>Calculus,</a:t>
                </a:r>
                <a:r>
                  <a:rPr lang="en-US" sz="1400" dirty="0"/>
                  <a:t> </a:t>
                </a:r>
                <a:r>
                  <a:rPr lang="en-US" sz="1400" dirty="0" smtClean="0"/>
                  <a:t>Max-Plus</a:t>
                </a:r>
                <a:r>
                  <a:rPr lang="en-US" sz="1400" dirty="0"/>
                  <a:t> </a:t>
                </a:r>
                <a:r>
                  <a:rPr lang="en-US" sz="1400" dirty="0" smtClean="0"/>
                  <a:t>Linear</a:t>
                </a:r>
                <a:r>
                  <a:rPr lang="en-US" sz="1400" dirty="0"/>
                  <a:t> </a:t>
                </a:r>
                <a:r>
                  <a:rPr lang="en-US" sz="1400" dirty="0" smtClean="0"/>
                  <a:t>System</a:t>
                </a:r>
                <a:r>
                  <a:rPr lang="en-US" sz="1400" dirty="0"/>
                  <a:t> </a:t>
                </a:r>
                <a:r>
                  <a:rPr lang="en-US" sz="1400" dirty="0" smtClean="0"/>
                  <a:t>Theory</a:t>
                </a:r>
                <a:r>
                  <a:rPr lang="en-US" sz="1400" dirty="0"/>
                  <a:t> </a:t>
                </a:r>
                <a:r>
                  <a:rPr lang="en-US" sz="1400" dirty="0" smtClean="0"/>
                  <a:t>and</a:t>
                </a:r>
                <a:r>
                  <a:rPr lang="en-US" sz="1400" dirty="0"/>
                  <a:t> </a:t>
                </a:r>
                <a:r>
                  <a:rPr lang="en-US" sz="1400" dirty="0" smtClean="0"/>
                  <a:t>Real-Time</a:t>
                </a:r>
                <a:r>
                  <a:rPr lang="en-US" sz="1400" dirty="0"/>
                  <a:t> </a:t>
                </a:r>
                <a:r>
                  <a:rPr lang="en-US" sz="1400" dirty="0" smtClean="0"/>
                  <a:t>Scheduling </a:t>
                </a:r>
                <a:r>
                  <a:rPr lang="en-US" sz="1000" dirty="0" smtClean="0"/>
                  <a:t>[Thiele, 2000]</a:t>
                </a:r>
                <a:endParaRPr lang="en-US" sz="1000" dirty="0"/>
              </a:p>
              <a:p>
                <a:r>
                  <a:rPr lang="en-US" sz="1400" dirty="0" smtClean="0"/>
                  <a:t>Designed to analyze systems which provide computation or communication services</a:t>
                </a:r>
              </a:p>
              <a:p>
                <a:pPr lvl="1"/>
                <a:r>
                  <a:rPr lang="en-US" sz="1400" dirty="0" smtClean="0"/>
                  <a:t>Request</a:t>
                </a:r>
                <a:r>
                  <a:rPr lang="en-US" sz="1400" dirty="0"/>
                  <a:t> </a:t>
                </a:r>
                <a:r>
                  <a:rPr lang="en-US" sz="1400" dirty="0" smtClean="0"/>
                  <a:t>curves</a:t>
                </a:r>
                <a:r>
                  <a:rPr lang="en-US" sz="1400" dirty="0"/>
                  <a:t> </a:t>
                </a:r>
                <a:r>
                  <a:rPr lang="en-US" sz="1400" dirty="0" smtClean="0"/>
                  <a:t>vs. Capacity curve</a:t>
                </a:r>
                <a:r>
                  <a:rPr lang="en-US" sz="1400" dirty="0"/>
                  <a:t>s</a:t>
                </a:r>
                <a:endParaRPr lang="en-US" sz="1400" dirty="0" smtClean="0"/>
              </a:p>
              <a:p>
                <a:r>
                  <a:rPr lang="en-US" sz="1400" dirty="0" smtClean="0"/>
                  <a:t>Specifies</a:t>
                </a:r>
                <a:r>
                  <a:rPr lang="en-US" sz="1400" dirty="0"/>
                  <a:t> </a:t>
                </a:r>
                <a:r>
                  <a:rPr lang="en-US" sz="1400" dirty="0" smtClean="0"/>
                  <a:t>upper/lower</a:t>
                </a:r>
                <a:r>
                  <a:rPr lang="en-US" sz="1400" dirty="0"/>
                  <a:t> </a:t>
                </a:r>
                <a:r>
                  <a:rPr lang="en-US" sz="1400" dirty="0" smtClean="0"/>
                  <a:t>arrival</a:t>
                </a:r>
                <a:r>
                  <a:rPr lang="en-US" sz="1400" dirty="0"/>
                  <a:t> </a:t>
                </a:r>
                <a:r>
                  <a:rPr lang="en-US" sz="1400" dirty="0" smtClean="0"/>
                  <a:t>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and upper/lower service 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which are functions of time-window size</a:t>
                </a:r>
              </a:p>
              <a:p>
                <a:r>
                  <a:rPr lang="en-US" sz="1400" dirty="0" smtClean="0"/>
                  <a:t>Computes</a:t>
                </a:r>
                <a:r>
                  <a:rPr lang="en-US" sz="1400" dirty="0"/>
                  <a:t> </a:t>
                </a:r>
                <a:r>
                  <a:rPr lang="en-US" sz="1400" dirty="0" smtClean="0"/>
                  <a:t>request curve for</a:t>
                </a:r>
                <a:r>
                  <a:rPr lang="en-US" sz="1400" dirty="0"/>
                  <a:t> </a:t>
                </a:r>
                <a:r>
                  <a:rPr lang="en-US" sz="1400" dirty="0" smtClean="0"/>
                  <a:t>a (possibly periodic) task</a:t>
                </a:r>
                <a:r>
                  <a:rPr lang="en-US" sz="1400" dirty="0"/>
                  <a:t> </a:t>
                </a:r>
                <a:r>
                  <a:rPr lang="en-US" sz="1400" dirty="0" smtClean="0"/>
                  <a:t>model</a:t>
                </a:r>
                <a:r>
                  <a:rPr lang="en-US" sz="1400" dirty="0"/>
                  <a:t> </a:t>
                </a:r>
                <a:r>
                  <a:rPr lang="en-US" sz="1400" dirty="0" smtClean="0"/>
                  <a:t>specified</a:t>
                </a:r>
                <a:r>
                  <a:rPr lang="en-US" sz="1400" dirty="0"/>
                  <a:t> </a:t>
                </a:r>
                <a:r>
                  <a:rPr lang="en-US" sz="1400" dirty="0" smtClean="0"/>
                  <a:t>as</a:t>
                </a:r>
                <a:r>
                  <a:rPr lang="en-US" sz="1400" dirty="0"/>
                  <a:t> </a:t>
                </a:r>
                <a:r>
                  <a:rPr lang="en-US" sz="1400" dirty="0" smtClean="0"/>
                  <a:t>a</a:t>
                </a:r>
                <a:r>
                  <a:rPr lang="en-US" sz="1400" dirty="0"/>
                  <a:t> </a:t>
                </a:r>
                <a:r>
                  <a:rPr lang="en-US" sz="1400" dirty="0" smtClean="0"/>
                  <a:t>directed</a:t>
                </a:r>
                <a:r>
                  <a:rPr lang="en-US" sz="1400" dirty="0"/>
                  <a:t> </a:t>
                </a:r>
                <a:r>
                  <a:rPr lang="en-US" sz="1400" dirty="0" smtClean="0"/>
                  <a:t>acyclic</a:t>
                </a:r>
                <a:r>
                  <a:rPr lang="en-US" sz="1400" dirty="0"/>
                  <a:t> </a:t>
                </a:r>
                <a:r>
                  <a:rPr lang="en-US" sz="1400" dirty="0" smtClean="0"/>
                  <a:t>graph</a:t>
                </a:r>
                <a:r>
                  <a:rPr lang="en-US" sz="1400" dirty="0"/>
                  <a:t> </a:t>
                </a:r>
                <a:r>
                  <a:rPr lang="en-US" sz="1400" dirty="0" smtClean="0"/>
                  <a:t>(DAG),</a:t>
                </a:r>
                <a:r>
                  <a:rPr lang="en-US" sz="1400" dirty="0"/>
                  <a:t> </a:t>
                </a:r>
                <a:r>
                  <a:rPr lang="en-US" sz="1400" i="1" dirty="0" smtClean="0"/>
                  <a:t>G(T)</a:t>
                </a:r>
                <a:r>
                  <a:rPr lang="en-US" sz="1400" dirty="0" smtClean="0"/>
                  <a:t> to determine </a:t>
                </a:r>
                <a:r>
                  <a:rPr lang="en-US" sz="1400" dirty="0" err="1" smtClean="0"/>
                  <a:t>schedulability</a:t>
                </a:r>
                <a:endParaRPr lang="en-US" sz="1400" i="1" dirty="0" smtClean="0"/>
              </a:p>
              <a:p>
                <a:pPr lvl="1"/>
                <a:r>
                  <a:rPr lang="en-US" sz="1400" dirty="0" smtClean="0"/>
                  <a:t>Similarly to</a:t>
                </a:r>
                <a:r>
                  <a:rPr lang="en-US" sz="1400" dirty="0"/>
                  <a:t> </a:t>
                </a:r>
                <a:r>
                  <a:rPr lang="en-US" sz="1400" dirty="0" smtClean="0"/>
                  <a:t>Network Calculus, RTC enables derivation of the computation backlog bounds</a:t>
                </a:r>
                <a:endParaRPr lang="en-US" sz="1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t="-4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8516043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type="body" idx="1"/>
          </p:nvPr>
        </p:nvSpPr>
        <p:spPr/>
        <p:txBody>
          <a:bodyPr/>
          <a:lstStyle/>
          <a:p>
            <a:r>
              <a:rPr lang="en-US" dirty="0" smtClean="0"/>
              <a:t>New</a:t>
            </a:r>
            <a:r>
              <a:rPr lang="en-US" dirty="0"/>
              <a:t> </a:t>
            </a:r>
            <a:r>
              <a:rPr lang="en-US" dirty="0" smtClean="0"/>
              <a:t>techniques</a:t>
            </a:r>
            <a:r>
              <a:rPr lang="en-US" dirty="0"/>
              <a:t> </a:t>
            </a:r>
            <a:r>
              <a:rPr lang="en-US" dirty="0" smtClean="0"/>
              <a:t>for</a:t>
            </a:r>
            <a:r>
              <a:rPr lang="en-US" dirty="0"/>
              <a:t> </a:t>
            </a:r>
            <a:r>
              <a:rPr lang="en-US" dirty="0" smtClean="0"/>
              <a:t>increasing</a:t>
            </a:r>
            <a:r>
              <a:rPr lang="en-US" dirty="0"/>
              <a:t> </a:t>
            </a:r>
            <a:r>
              <a:rPr lang="en-US" dirty="0" smtClean="0"/>
              <a:t>the</a:t>
            </a:r>
            <a:r>
              <a:rPr lang="en-US" dirty="0"/>
              <a:t> </a:t>
            </a:r>
            <a:r>
              <a:rPr lang="en-US" dirty="0" smtClean="0"/>
              <a:t>precision</a:t>
            </a:r>
            <a:r>
              <a:rPr lang="en-US" dirty="0"/>
              <a:t> </a:t>
            </a:r>
            <a:r>
              <a:rPr lang="en-US" dirty="0" smtClean="0"/>
              <a:t>of system analysis and resource management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504920298"/>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8172</TotalTime>
  <Words>4210</Words>
  <Application>Microsoft Office PowerPoint</Application>
  <PresentationFormat>On-screen Show (4:3)</PresentationFormat>
  <Paragraphs>555</Paragraphs>
  <Slides>51</Slides>
  <Notes>31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51</vt:i4>
      </vt:variant>
    </vt:vector>
  </HeadingPairs>
  <TitlesOfParts>
    <vt:vector size="61" baseType="lpstr">
      <vt:lpstr>Arial</vt:lpstr>
      <vt:lpstr>Calibri</vt:lpstr>
      <vt:lpstr>Cambria Math</vt:lpstr>
      <vt:lpstr>Century Schoolbook</vt:lpstr>
      <vt:lpstr>CMMI10</vt:lpstr>
      <vt:lpstr>CMR10</vt:lpstr>
      <vt:lpstr>NimbusRomNo9L-Regu</vt:lpstr>
      <vt:lpstr>NimbusRomNo9L-ReguItal</vt:lpstr>
      <vt:lpstr>Wingdings 2</vt:lpstr>
      <vt:lpstr>View</vt:lpstr>
      <vt:lpstr>Network Performance Analysis and Management for Cyber-Physical Systems and their Applications</vt:lpstr>
      <vt:lpstr>Outline</vt:lpstr>
      <vt:lpstr>Introduction</vt:lpstr>
      <vt:lpstr>Related Work</vt:lpstr>
      <vt:lpstr>Network Analysis through Simulation / Emulation</vt:lpstr>
      <vt:lpstr>Queuing Theory</vt:lpstr>
      <vt:lpstr>Deterministic Network Analysis : Network Calculus [Le Boudec, 2001][Cruz, 1991]</vt:lpstr>
      <vt:lpstr>Real-Time Calculus</vt:lpstr>
      <vt:lpstr>Results</vt:lpstr>
      <vt:lpstr>Network Performance Analysis for CPS Applications</vt:lpstr>
      <vt:lpstr>Network Performance Analysis for CPS Applications</vt:lpstr>
      <vt:lpstr>PNP2 Accuracy and Comparison with NC</vt:lpstr>
      <vt:lpstr>PowerPoint Presentation</vt:lpstr>
      <vt:lpstr>PowerPoint Presentation</vt:lpstr>
      <vt:lpstr>PowerPoint Presentation</vt:lpstr>
      <vt:lpstr>PowerPoint Presentation</vt:lpstr>
      <vt:lpstr>PowerPoint Presentation</vt:lpstr>
      <vt:lpstr>Analysis of Periodic Systems (1/5) : Overview</vt:lpstr>
      <vt:lpstr>Analysis of Periodic Systems (2/5) : System 1</vt:lpstr>
      <vt:lpstr>Analysis of Periodic Systems (3/5): System 2</vt:lpstr>
      <vt:lpstr>Analysis of Periodic Systems (4/5): Formal Definitions</vt:lpstr>
      <vt:lpstr>Analysis of Periodic Systems (5/5): Stability Analysis</vt:lpstr>
      <vt:lpstr>PNP2 Analysis of TDMA</vt:lpstr>
      <vt:lpstr>PNP2 Analysis of  TDMA</vt:lpstr>
      <vt:lpstr>PNP2 Compositional Analysis</vt:lpstr>
      <vt:lpstr>PNP2 Compositional Analysis</vt:lpstr>
      <vt:lpstr>PNP2 Delay Analysis </vt:lpstr>
      <vt:lpstr>PNP2 Analysis of Statically Routed Networks</vt:lpstr>
      <vt:lpstr>PNP2 Analysis of Statically Routed Networks</vt:lpstr>
      <vt:lpstr>PNP2 Analysis of Statically Routed Networks</vt:lpstr>
      <vt:lpstr>PNP2 Analysis of Statically Routed Networks</vt:lpstr>
      <vt:lpstr>PNP2 Run-Time Measurement, Detection, Enforcement</vt:lpstr>
      <vt:lpstr>PNP2 Run-Time Measurement, Detection, Enforcement</vt:lpstr>
      <vt:lpstr>PNP2 Run-Time Measurement, Detection, Enforcement</vt:lpstr>
      <vt:lpstr>PNP2 Distributed Denial of Service (DDoS) Detection</vt:lpstr>
      <vt:lpstr>PNP2 Distributed Denial of Service (DDoS) Detection</vt:lpstr>
      <vt:lpstr>PNP2 Distributed Denial of Service (DDoS) Detection</vt:lpstr>
      <vt:lpstr>Conclusions and Future Work</vt:lpstr>
      <vt:lpstr>Publications</vt:lpstr>
      <vt:lpstr>Publications</vt:lpstr>
      <vt:lpstr>Publications</vt:lpstr>
      <vt:lpstr>References</vt:lpstr>
      <vt:lpstr>References</vt:lpstr>
      <vt:lpstr>Questions?</vt:lpstr>
      <vt:lpstr>PNP2 Delay Analysis</vt:lpstr>
      <vt:lpstr>PNP2 Analysis of Statically Routed Networks</vt:lpstr>
      <vt:lpstr>PNP2 Analysis of Statically Routed Networks</vt:lpstr>
      <vt:lpstr>PNP2 Network Applications Testbed</vt:lpstr>
      <vt:lpstr>Generation of Application Network Profiles from Business Logic Models (2/3)</vt:lpstr>
      <vt:lpstr>Generation of Application Network Profiles from Business Logic Models (1/3)</vt:lpstr>
      <vt:lpstr>Network Application Fault/Anomaly Classification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F6 Model-driven Development Kit (F6MDK)</dc:title>
  <dc:creator>gabor</dc:creator>
  <cp:lastModifiedBy>William Emfinger</cp:lastModifiedBy>
  <cp:revision>1054</cp:revision>
  <cp:lastPrinted>2015-05-07T13:29:00Z</cp:lastPrinted>
  <dcterms:created xsi:type="dcterms:W3CDTF">2006-08-16T00:00:00Z</dcterms:created>
  <dcterms:modified xsi:type="dcterms:W3CDTF">2015-10-15T03:44:22Z</dcterms:modified>
</cp:coreProperties>
</file>